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83" r:id="rId2"/>
    <p:sldId id="310" r:id="rId3"/>
    <p:sldId id="311" r:id="rId4"/>
    <p:sldId id="313" r:id="rId5"/>
    <p:sldId id="314" r:id="rId6"/>
    <p:sldId id="281" r:id="rId7"/>
    <p:sldId id="260" r:id="rId8"/>
    <p:sldId id="264" r:id="rId9"/>
    <p:sldId id="284" r:id="rId10"/>
    <p:sldId id="285" r:id="rId11"/>
    <p:sldId id="297" r:id="rId12"/>
    <p:sldId id="298" r:id="rId13"/>
    <p:sldId id="280" r:id="rId14"/>
    <p:sldId id="266" r:id="rId15"/>
    <p:sldId id="267" r:id="rId16"/>
    <p:sldId id="268" r:id="rId17"/>
    <p:sldId id="269" r:id="rId18"/>
    <p:sldId id="287" r:id="rId19"/>
    <p:sldId id="288" r:id="rId20"/>
    <p:sldId id="292" r:id="rId21"/>
    <p:sldId id="289" r:id="rId22"/>
    <p:sldId id="290" r:id="rId23"/>
    <p:sldId id="291" r:id="rId24"/>
    <p:sldId id="294" r:id="rId25"/>
    <p:sldId id="315" r:id="rId26"/>
    <p:sldId id="300" r:id="rId27"/>
    <p:sldId id="302" r:id="rId28"/>
    <p:sldId id="303" r:id="rId29"/>
    <p:sldId id="304" r:id="rId30"/>
    <p:sldId id="305" r:id="rId31"/>
    <p:sldId id="275" r:id="rId32"/>
    <p:sldId id="316" r:id="rId33"/>
    <p:sldId id="299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</p:showPr>
  <p:clrMru>
    <a:srgbClr val="C00200"/>
    <a:srgbClr val="C3CEDB"/>
    <a:srgbClr val="CC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2" autoAdjust="0"/>
    <p:restoredTop sz="94580" autoAdjust="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7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BCB70-1A64-4510-82C2-A2B08FC16C52}" type="datetimeFigureOut">
              <a:rPr lang="ru-RU" smtClean="0"/>
              <a:pPr/>
              <a:t>31.03.2018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7D0AC6-D1D8-4CC5-9968-08EF77F1D8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89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891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89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89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89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89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89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89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C47E4-3025-409B-8378-5BC775C746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EE11E-B528-4640-A446-81EBDF0493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941AB-E533-4D4E-9112-6A1D66692A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4ADB7-047F-4389-AAF2-E595F10EEC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5F13A-93A9-4000-987A-5677F82B00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28F0C-23B6-4488-BFC4-05D43A7F2F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2CB77-7331-4B64-A456-D18E69660F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C55E9-557B-4864-9BD3-BD46F2C191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F46C5-BDA5-4BF1-8BEB-0F3868FDB1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A1249-69A0-40B0-A7F0-8BEF6A5309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8B315-0549-48DE-AF2A-CFE53AFF4B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6742126-C5F7-4998-B75B-8D3AE0825F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hess-od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hyperlink" Target="http://psyjournals.ru/" TargetMode="External"/><Relationship Id="rId7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hernysh@chess-od.com" TargetMode="External"/><Relationship Id="rId5" Type="http://schemas.openxmlformats.org/officeDocument/2006/relationships/hyperlink" Target="mailto:zaretskii@chess-od.com" TargetMode="External"/><Relationship Id="rId4" Type="http://schemas.openxmlformats.org/officeDocument/2006/relationships/hyperlink" Target="http://chess-od.ru/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-180975" y="0"/>
            <a:ext cx="9324975" cy="709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079500"/>
          </a:xfrm>
        </p:spPr>
        <p:txBody>
          <a:bodyPr/>
          <a:lstStyle/>
          <a:p>
            <a:pPr eaLnBrk="1" hangingPunct="1">
              <a:lnSpc>
                <a:spcPct val="115000"/>
              </a:lnSpc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Москва – Нытва – </a:t>
            </a:r>
            <a:r>
              <a:rPr lang="ru-RU" sz="2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Сатка</a:t>
            </a:r>
            <a:r>
              <a:rPr lang="ru-RU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– Квебек - Рязань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3429000"/>
            <a:ext cx="8218487" cy="2786063"/>
          </a:xfrm>
        </p:spPr>
        <p:txBody>
          <a:bodyPr/>
          <a:lstStyle/>
          <a:p>
            <a:pPr marL="6350" indent="-6350" algn="ctr" eaLnBrk="1" hangingPunct="1">
              <a:spcBef>
                <a:spcPct val="0"/>
              </a:spcBef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6350" indent="-6350" algn="ctr" eaLnBrk="1" hangingPunct="1">
              <a:spcBef>
                <a:spcPct val="0"/>
              </a:spcBef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6350" indent="-6350"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К.психол.н.,  профессор кафедры индивидуальной и групповой психотерапии факультета консультативной и клинической психологии Московского государственного психолого-педагогического университета (МГППУ)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  <a:p>
            <a:pPr marL="6350" indent="-6350"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В.К. Зарецкий</a:t>
            </a: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539750" y="1214438"/>
            <a:ext cx="8301038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15000"/>
              </a:lnSpc>
              <a:defRPr/>
            </a:pPr>
            <a:r>
              <a:rPr lang="ru-RU" sz="2600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ru-RU" sz="2600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endParaRPr lang="ru-RU" sz="2600" i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>
              <a:lnSpc>
                <a:spcPct val="115000"/>
              </a:lnSpc>
              <a:defRPr/>
            </a:pPr>
            <a:endParaRPr lang="ru-RU" sz="2600" b="1" i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>
              <a:lnSpc>
                <a:spcPct val="115000"/>
              </a:lnSpc>
              <a:defRPr/>
            </a:pPr>
            <a:endParaRPr lang="ru-RU" sz="26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>
              <a:lnSpc>
                <a:spcPct val="115000"/>
              </a:lnSpc>
              <a:defRPr/>
            </a:pPr>
            <a:r>
              <a:rPr lang="ru-RU" sz="26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Проект </a:t>
            </a:r>
            <a:endParaRPr lang="ru-RU" sz="2600" b="1" i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>
              <a:lnSpc>
                <a:spcPct val="115000"/>
              </a:lnSpc>
              <a:defRPr/>
            </a:pPr>
            <a:r>
              <a:rPr lang="ru-RU" sz="26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«Шахматы для общего развития</a:t>
            </a:r>
            <a:r>
              <a:rPr lang="ru-RU" sz="26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» </a:t>
            </a:r>
            <a:endParaRPr lang="ru-RU" sz="2600" b="1" i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>
              <a:lnSpc>
                <a:spcPct val="115000"/>
              </a:lnSpc>
              <a:defRPr/>
            </a:pPr>
            <a:endParaRPr lang="en-US" sz="26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>
              <a:lnSpc>
                <a:spcPct val="115000"/>
              </a:lnSpc>
              <a:defRPr/>
            </a:pPr>
            <a:r>
              <a:rPr lang="ru-RU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«</a:t>
            </a:r>
            <a:r>
              <a:rPr lang="ru-RU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Рефлексивно-деятельностный подход в развивающих занятиях на материале шахмат»</a:t>
            </a:r>
          </a:p>
          <a:p>
            <a:pPr algn="ctr">
              <a:lnSpc>
                <a:spcPct val="115000"/>
              </a:lnSpc>
              <a:defRPr/>
            </a:pPr>
            <a:endParaRPr lang="ru-RU" sz="26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>
              <a:lnSpc>
                <a:spcPct val="115000"/>
              </a:lnSpc>
              <a:defRPr/>
            </a:pPr>
            <a:endParaRPr lang="ru-RU" sz="26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925513" y="4941888"/>
            <a:ext cx="8218487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22313" indent="-6350">
              <a:lnSpc>
                <a:spcPct val="90000"/>
              </a:lnSpc>
              <a:defRPr/>
            </a:pPr>
            <a:endParaRPr lang="ru-RU" sz="2400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722313" indent="-6350">
              <a:lnSpc>
                <a:spcPct val="150000"/>
              </a:lnSpc>
              <a:defRPr/>
            </a:pP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95288" y="0"/>
            <a:ext cx="8301037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15000"/>
              </a:lnSpc>
              <a:defRPr/>
            </a:pP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Научные основы проекта </a:t>
            </a:r>
          </a:p>
          <a:p>
            <a:pPr algn="ctr">
              <a:lnSpc>
                <a:spcPct val="115000"/>
              </a:lnSpc>
              <a:defRPr/>
            </a:pP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«Шахматы для общего развития»</a:t>
            </a:r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539750" y="1196752"/>
            <a:ext cx="8353425" cy="5040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50" indent="-6350">
              <a:lnSpc>
                <a:spcPct val="95000"/>
              </a:lnSpc>
              <a:spcBef>
                <a:spcPct val="35000"/>
              </a:spcBef>
            </a:pPr>
            <a:r>
              <a:rPr lang="ru-RU" sz="2400" dirty="0">
                <a:latin typeface="Tahoma" pitchFamily="34" charset="0"/>
              </a:rPr>
              <a:t>В ходе проведения работ по проекту и других исследований осуществлены:</a:t>
            </a:r>
          </a:p>
          <a:p>
            <a:pPr marL="6350" indent="-6350">
              <a:lnSpc>
                <a:spcPct val="95000"/>
              </a:lnSpc>
              <a:spcBef>
                <a:spcPct val="35000"/>
              </a:spcBef>
              <a:buFont typeface="Arial" charset="0"/>
              <a:buChar char="•"/>
            </a:pPr>
            <a:r>
              <a:rPr lang="ru-RU" sz="2400" dirty="0">
                <a:latin typeface="Tahoma" pitchFamily="34" charset="0"/>
              </a:rPr>
              <a:t> </a:t>
            </a:r>
            <a:r>
              <a:rPr lang="ru-RU" sz="2400" dirty="0" err="1">
                <a:latin typeface="Tahoma" pitchFamily="34" charset="0"/>
              </a:rPr>
              <a:t>операционализация</a:t>
            </a:r>
            <a:r>
              <a:rPr lang="ru-RU" sz="2400" dirty="0">
                <a:latin typeface="Tahoma" pitchFamily="34" charset="0"/>
              </a:rPr>
              <a:t> педагогического значения понятия </a:t>
            </a:r>
            <a:r>
              <a:rPr lang="ru-RU" sz="2400" b="1" dirty="0">
                <a:latin typeface="Tahoma" pitchFamily="34" charset="0"/>
              </a:rPr>
              <a:t>Зоны ближайшего развития </a:t>
            </a:r>
            <a:r>
              <a:rPr lang="ru-RU" sz="2400" dirty="0">
                <a:latin typeface="Tahoma" pitchFamily="34" charset="0"/>
              </a:rPr>
              <a:t>(Л.С.Выготский), в том числе, применительно к развитию </a:t>
            </a:r>
            <a:r>
              <a:rPr lang="ru-RU" sz="2400" b="1" dirty="0">
                <a:latin typeface="Tahoma" pitchFamily="34" charset="0"/>
              </a:rPr>
              <a:t>способности действовать в </a:t>
            </a:r>
            <a:r>
              <a:rPr lang="ru-RU" sz="2400" b="1" dirty="0" smtClean="0">
                <a:latin typeface="Tahoma" pitchFamily="34" charset="0"/>
              </a:rPr>
              <a:t>уме</a:t>
            </a:r>
            <a:endParaRPr lang="ru-RU" sz="2400" dirty="0">
              <a:latin typeface="Tahoma" pitchFamily="34" charset="0"/>
            </a:endParaRPr>
          </a:p>
          <a:p>
            <a:pPr marL="6350" indent="-6350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ru-RU" sz="2400" dirty="0">
                <a:latin typeface="Tahoma" pitchFamily="34" charset="0"/>
              </a:rPr>
              <a:t> разработка </a:t>
            </a:r>
            <a:r>
              <a:rPr lang="ru-RU" sz="2400" b="1" dirty="0">
                <a:latin typeface="Tahoma" pitchFamily="34" charset="0"/>
              </a:rPr>
              <a:t>схемы Зоны ближайшего развития </a:t>
            </a:r>
            <a:r>
              <a:rPr lang="ru-RU" sz="2400" dirty="0">
                <a:latin typeface="Tahoma" pitchFamily="34" charset="0"/>
              </a:rPr>
              <a:t>как </a:t>
            </a:r>
            <a:r>
              <a:rPr lang="ru-RU" sz="2400" b="1" dirty="0">
                <a:latin typeface="Tahoma" pitchFamily="34" charset="0"/>
              </a:rPr>
              <a:t>многомерного пространства возможных векторов развития </a:t>
            </a:r>
            <a:r>
              <a:rPr lang="ru-RU" sz="2400" dirty="0">
                <a:latin typeface="Tahoma" pitchFamily="34" charset="0"/>
              </a:rPr>
              <a:t>ребенка в ходе совместной со взрослым деятельности по разрешению проблемной </a:t>
            </a:r>
            <a:r>
              <a:rPr lang="ru-RU" sz="2400" dirty="0" smtClean="0">
                <a:latin typeface="Tahoma" pitchFamily="34" charset="0"/>
              </a:rPr>
              <a:t>ситуации</a:t>
            </a:r>
          </a:p>
          <a:p>
            <a:pPr marL="6350" indent="-6350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ru-RU" sz="2400" dirty="0" smtClean="0">
                <a:latin typeface="Tahoma" pitchFamily="34" charset="0"/>
              </a:rPr>
              <a:t> переход </a:t>
            </a:r>
            <a:r>
              <a:rPr lang="ru-RU" sz="2400" b="1" dirty="0" smtClean="0">
                <a:latin typeface="Tahoma" pitchFamily="34" charset="0"/>
              </a:rPr>
              <a:t>от идеи </a:t>
            </a:r>
            <a:r>
              <a:rPr lang="ru-RU" sz="2400" dirty="0" smtClean="0">
                <a:latin typeface="Tahoma" pitchFamily="34" charset="0"/>
              </a:rPr>
              <a:t>о том, что «один шаг в обучении может означать сто шагов в развитии» </a:t>
            </a:r>
            <a:r>
              <a:rPr lang="ru-RU" sz="2400" b="1" dirty="0" smtClean="0">
                <a:latin typeface="Tahoma" pitchFamily="34" charset="0"/>
              </a:rPr>
              <a:t>к практике </a:t>
            </a:r>
            <a:r>
              <a:rPr lang="ru-RU" sz="2400" dirty="0" smtClean="0">
                <a:latin typeface="Tahoma" pitchFamily="34" charset="0"/>
              </a:rPr>
              <a:t>создания условий для работы этого механизма.</a:t>
            </a:r>
            <a:endParaRPr lang="ru-RU" sz="2400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 cstate="print">
            <a:lum bright="64000" contrast="-76000"/>
          </a:blip>
          <a:srcRect l="31963" t="50400" r="28896" b="9741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323850" y="142875"/>
            <a:ext cx="8351838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i="1" dirty="0" smtClean="0">
                <a:solidFill>
                  <a:srgbClr val="7E3F00"/>
                </a:solidFill>
              </a:rPr>
              <a:t>Исходное понимание зоны ближайшего развития</a:t>
            </a:r>
            <a:r>
              <a:rPr lang="en-US" sz="2400" b="1" i="1" dirty="0" smtClean="0">
                <a:solidFill>
                  <a:srgbClr val="7E3F00"/>
                </a:solidFill>
              </a:rPr>
              <a:t>. </a:t>
            </a:r>
            <a:r>
              <a:rPr lang="ru-RU" sz="2400" b="1" i="1" dirty="0" smtClean="0">
                <a:solidFill>
                  <a:srgbClr val="7E3F00"/>
                </a:solidFill>
              </a:rPr>
              <a:t>Ребенок – субъект присвоения культурно-исторического опыта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i="1" dirty="0" smtClean="0">
                <a:solidFill>
                  <a:srgbClr val="7E3F00"/>
                </a:solidFill>
              </a:rPr>
              <a:t>(на материале освоения учебного материала)</a:t>
            </a:r>
            <a:r>
              <a:rPr lang="en-US" sz="2400" b="1" i="1" dirty="0" smtClean="0">
                <a:solidFill>
                  <a:srgbClr val="7E3F00"/>
                </a:solidFill>
              </a:rPr>
              <a:t>.</a:t>
            </a:r>
            <a:endParaRPr lang="en-US" sz="2400" b="1" i="1" dirty="0">
              <a:solidFill>
                <a:srgbClr val="7E3F00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827088" y="3328988"/>
            <a:ext cx="7469187" cy="3338512"/>
            <a:chOff x="521" y="2097"/>
            <a:chExt cx="4705" cy="2103"/>
          </a:xfrm>
        </p:grpSpPr>
        <p:sp>
          <p:nvSpPr>
            <p:cNvPr id="10245" name="AutoShape 4"/>
            <p:cNvSpPr>
              <a:spLocks noChangeArrowheads="1"/>
            </p:cNvSpPr>
            <p:nvPr/>
          </p:nvSpPr>
          <p:spPr bwMode="auto">
            <a:xfrm>
              <a:off x="521" y="2097"/>
              <a:ext cx="4705" cy="2103"/>
            </a:xfrm>
            <a:prstGeom prst="roundRect">
              <a:avLst>
                <a:gd name="adj" fmla="val 60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646" y="2361"/>
              <a:ext cx="197" cy="593"/>
              <a:chOff x="1646" y="2361"/>
              <a:chExt cx="197" cy="593"/>
            </a:xfrm>
          </p:grpSpPr>
          <p:sp>
            <p:nvSpPr>
              <p:cNvPr id="10269" name="AutoShape 6"/>
              <p:cNvSpPr>
                <a:spLocks noChangeArrowheads="1"/>
              </p:cNvSpPr>
              <p:nvPr/>
            </p:nvSpPr>
            <p:spPr bwMode="auto">
              <a:xfrm rot="10800000">
                <a:off x="1648" y="2627"/>
                <a:ext cx="196" cy="329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70" name="Oval 7"/>
              <p:cNvSpPr>
                <a:spLocks noChangeArrowheads="1"/>
              </p:cNvSpPr>
              <p:nvPr/>
            </p:nvSpPr>
            <p:spPr bwMode="auto">
              <a:xfrm>
                <a:off x="1646" y="2361"/>
                <a:ext cx="196" cy="196"/>
              </a:xfrm>
              <a:prstGeom prst="ellipse">
                <a:avLst/>
              </a:prstGeom>
              <a:solidFill>
                <a:srgbClr val="FFFFFF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4100" y="2097"/>
              <a:ext cx="395" cy="1058"/>
              <a:chOff x="4100" y="2097"/>
              <a:chExt cx="395" cy="1058"/>
            </a:xfrm>
          </p:grpSpPr>
          <p:sp>
            <p:nvSpPr>
              <p:cNvPr id="10267" name="Oval 9"/>
              <p:cNvSpPr>
                <a:spLocks noChangeArrowheads="1"/>
              </p:cNvSpPr>
              <p:nvPr/>
            </p:nvSpPr>
            <p:spPr bwMode="auto">
              <a:xfrm>
                <a:off x="4100" y="2097"/>
                <a:ext cx="395" cy="396"/>
              </a:xfrm>
              <a:prstGeom prst="ellipse">
                <a:avLst/>
              </a:prstGeom>
              <a:solidFill>
                <a:srgbClr val="FFFFFF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68" name="AutoShape 10"/>
              <p:cNvSpPr>
                <a:spLocks noChangeArrowheads="1"/>
              </p:cNvSpPr>
              <p:nvPr/>
            </p:nvSpPr>
            <p:spPr bwMode="auto">
              <a:xfrm rot="10800000">
                <a:off x="4100" y="2563"/>
                <a:ext cx="395" cy="594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1714" y="2478"/>
              <a:ext cx="2251" cy="675"/>
              <a:chOff x="1714" y="2478"/>
              <a:chExt cx="2251" cy="675"/>
            </a:xfrm>
          </p:grpSpPr>
          <p:sp>
            <p:nvSpPr>
              <p:cNvPr id="10262" name="AutoShape 12"/>
              <p:cNvSpPr>
                <a:spLocks noChangeArrowheads="1"/>
              </p:cNvSpPr>
              <p:nvPr/>
            </p:nvSpPr>
            <p:spPr bwMode="auto">
              <a:xfrm>
                <a:off x="1714" y="2478"/>
                <a:ext cx="2251" cy="675"/>
              </a:xfrm>
              <a:prstGeom prst="parallelogram">
                <a:avLst>
                  <a:gd name="adj" fmla="val 82475"/>
                </a:avLst>
              </a:prstGeom>
              <a:solidFill>
                <a:srgbClr val="EAEAEA">
                  <a:alpha val="39999"/>
                </a:srgbClr>
              </a:solidFill>
              <a:ln w="9360" cap="sq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6" name="Group 13"/>
              <p:cNvGrpSpPr>
                <a:grpSpLocks/>
              </p:cNvGrpSpPr>
              <p:nvPr/>
            </p:nvGrpSpPr>
            <p:grpSpPr bwMode="auto">
              <a:xfrm>
                <a:off x="2244" y="2544"/>
                <a:ext cx="1190" cy="526"/>
                <a:chOff x="2244" y="2544"/>
                <a:chExt cx="1190" cy="526"/>
              </a:xfrm>
            </p:grpSpPr>
            <p:sp>
              <p:nvSpPr>
                <p:cNvPr id="10264" name="Oval 14"/>
                <p:cNvSpPr>
                  <a:spLocks noChangeArrowheads="1"/>
                </p:cNvSpPr>
                <p:nvPr/>
              </p:nvSpPr>
              <p:spPr bwMode="auto">
                <a:xfrm>
                  <a:off x="2244" y="2544"/>
                  <a:ext cx="1190" cy="526"/>
                </a:xfrm>
                <a:prstGeom prst="ellipse">
                  <a:avLst/>
                </a:prstGeom>
                <a:solidFill>
                  <a:srgbClr val="FFCC99">
                    <a:alpha val="32941"/>
                  </a:srgbClr>
                </a:solidFill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265" name="Oval 15"/>
                <p:cNvSpPr>
                  <a:spLocks noChangeArrowheads="1"/>
                </p:cNvSpPr>
                <p:nvPr/>
              </p:nvSpPr>
              <p:spPr bwMode="auto">
                <a:xfrm>
                  <a:off x="2244" y="2609"/>
                  <a:ext cx="858" cy="395"/>
                </a:xfrm>
                <a:prstGeom prst="ellipse">
                  <a:avLst/>
                </a:prstGeom>
                <a:solidFill>
                  <a:srgbClr val="00FF00">
                    <a:alpha val="50195"/>
                  </a:srgbClr>
                </a:solidFill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266" name="Oval 16"/>
                <p:cNvSpPr>
                  <a:spLocks noChangeArrowheads="1"/>
                </p:cNvSpPr>
                <p:nvPr/>
              </p:nvSpPr>
              <p:spPr bwMode="auto">
                <a:xfrm>
                  <a:off x="2244" y="2675"/>
                  <a:ext cx="529" cy="263"/>
                </a:xfrm>
                <a:prstGeom prst="ellipse">
                  <a:avLst/>
                </a:prstGeom>
                <a:solidFill>
                  <a:srgbClr val="FFFF00">
                    <a:alpha val="50195"/>
                  </a:srgbClr>
                </a:solidFill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0249" name="Freeform 17"/>
            <p:cNvSpPr>
              <a:spLocks/>
            </p:cNvSpPr>
            <p:nvPr/>
          </p:nvSpPr>
          <p:spPr bwMode="auto">
            <a:xfrm rot="720000">
              <a:off x="1888" y="2361"/>
              <a:ext cx="1192" cy="294"/>
            </a:xfrm>
            <a:custGeom>
              <a:avLst/>
              <a:gdLst>
                <a:gd name="T0" fmla="*/ 0 w 2340"/>
                <a:gd name="T1" fmla="*/ 201 h 1140"/>
                <a:gd name="T2" fmla="*/ 550 w 2340"/>
                <a:gd name="T3" fmla="*/ 15 h 1140"/>
                <a:gd name="T4" fmla="*/ 1192 w 2340"/>
                <a:gd name="T5" fmla="*/ 294 h 1140"/>
                <a:gd name="T6" fmla="*/ 0 60000 65536"/>
                <a:gd name="T7" fmla="*/ 0 60000 65536"/>
                <a:gd name="T8" fmla="*/ 0 60000 65536"/>
                <a:gd name="T9" fmla="*/ 0 w 2340"/>
                <a:gd name="T10" fmla="*/ 0 h 1140"/>
                <a:gd name="T11" fmla="*/ 2340 w 2340"/>
                <a:gd name="T12" fmla="*/ 1140 h 11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40" h="1140">
                  <a:moveTo>
                    <a:pt x="0" y="780"/>
                  </a:moveTo>
                  <a:cubicBezTo>
                    <a:pt x="345" y="390"/>
                    <a:pt x="690" y="0"/>
                    <a:pt x="1080" y="60"/>
                  </a:cubicBezTo>
                  <a:cubicBezTo>
                    <a:pt x="1470" y="120"/>
                    <a:pt x="2130" y="960"/>
                    <a:pt x="2340" y="1140"/>
                  </a:cubicBezTo>
                </a:path>
              </a:pathLst>
            </a:custGeom>
            <a:noFill/>
            <a:ln w="15840" cap="sq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50" name="Freeform 18"/>
            <p:cNvSpPr>
              <a:spLocks/>
            </p:cNvSpPr>
            <p:nvPr/>
          </p:nvSpPr>
          <p:spPr bwMode="auto">
            <a:xfrm>
              <a:off x="3061" y="2295"/>
              <a:ext cx="926" cy="462"/>
            </a:xfrm>
            <a:custGeom>
              <a:avLst/>
              <a:gdLst>
                <a:gd name="T0" fmla="*/ 0 w 2520"/>
                <a:gd name="T1" fmla="*/ 462 h 1470"/>
                <a:gd name="T2" fmla="*/ 265 w 2520"/>
                <a:gd name="T3" fmla="*/ 66 h 1470"/>
                <a:gd name="T4" fmla="*/ 926 w 2520"/>
                <a:gd name="T5" fmla="*/ 66 h 1470"/>
                <a:gd name="T6" fmla="*/ 0 60000 65536"/>
                <a:gd name="T7" fmla="*/ 0 60000 65536"/>
                <a:gd name="T8" fmla="*/ 0 60000 65536"/>
                <a:gd name="T9" fmla="*/ 0 w 2520"/>
                <a:gd name="T10" fmla="*/ 0 h 1470"/>
                <a:gd name="T11" fmla="*/ 2520 w 2520"/>
                <a:gd name="T12" fmla="*/ 1470 h 147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20" h="1470">
                  <a:moveTo>
                    <a:pt x="0" y="1470"/>
                  </a:moveTo>
                  <a:cubicBezTo>
                    <a:pt x="150" y="945"/>
                    <a:pt x="300" y="420"/>
                    <a:pt x="720" y="210"/>
                  </a:cubicBezTo>
                  <a:cubicBezTo>
                    <a:pt x="1140" y="0"/>
                    <a:pt x="2220" y="210"/>
                    <a:pt x="2520" y="210"/>
                  </a:cubicBezTo>
                </a:path>
              </a:pathLst>
            </a:custGeom>
            <a:noFill/>
            <a:ln w="15840" cap="sq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51" name="Text Box 19"/>
            <p:cNvSpPr txBox="1">
              <a:spLocks noChangeArrowheads="1"/>
            </p:cNvSpPr>
            <p:nvPr/>
          </p:nvSpPr>
          <p:spPr bwMode="auto">
            <a:xfrm>
              <a:off x="3702" y="3475"/>
              <a:ext cx="1522" cy="276"/>
            </a:xfrm>
            <a:prstGeom prst="rect">
              <a:avLst/>
            </a:prstGeom>
            <a:solidFill>
              <a:srgbClr val="FFFF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8760" tIns="34200" rIns="68760" bIns="3420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1200" b="1" dirty="0" smtClean="0">
                  <a:solidFill>
                    <a:srgbClr val="000000"/>
                  </a:solidFill>
                </a:rPr>
                <a:t>Поле работы с учебным материалом</a:t>
              </a:r>
              <a:endParaRPr lang="ru-RU" sz="1200" b="1" dirty="0">
                <a:solidFill>
                  <a:srgbClr val="000000"/>
                </a:solidFill>
              </a:endParaRPr>
            </a:p>
          </p:txBody>
        </p:sp>
        <p:sp>
          <p:nvSpPr>
            <p:cNvPr id="10252" name="Text Box 20"/>
            <p:cNvSpPr txBox="1">
              <a:spLocks noChangeArrowheads="1"/>
            </p:cNvSpPr>
            <p:nvPr/>
          </p:nvSpPr>
          <p:spPr bwMode="auto">
            <a:xfrm>
              <a:off x="521" y="3288"/>
              <a:ext cx="1522" cy="197"/>
            </a:xfrm>
            <a:prstGeom prst="rect">
              <a:avLst/>
            </a:prstGeom>
            <a:solidFill>
              <a:srgbClr val="FFFF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8760" tIns="34200" rIns="68760" bIns="3420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1200" b="1" dirty="0" smtClean="0">
                  <a:solidFill>
                    <a:srgbClr val="000000"/>
                  </a:solidFill>
                </a:rPr>
                <a:t>Зона актуального развития</a:t>
              </a:r>
              <a:endParaRPr lang="ru-RU" sz="1200" b="1" dirty="0">
                <a:solidFill>
                  <a:srgbClr val="000000"/>
                </a:solidFill>
              </a:endParaRPr>
            </a:p>
          </p:txBody>
        </p:sp>
        <p:sp>
          <p:nvSpPr>
            <p:cNvPr id="10253" name="Text Box 21"/>
            <p:cNvSpPr txBox="1">
              <a:spLocks noChangeArrowheads="1"/>
            </p:cNvSpPr>
            <p:nvPr/>
          </p:nvSpPr>
          <p:spPr bwMode="auto">
            <a:xfrm>
              <a:off x="654" y="3554"/>
              <a:ext cx="1522" cy="197"/>
            </a:xfrm>
            <a:prstGeom prst="rect">
              <a:avLst/>
            </a:prstGeom>
            <a:solidFill>
              <a:srgbClr val="FFFF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8760" tIns="34200" rIns="68760" bIns="3420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1200" b="1" dirty="0" smtClean="0">
                  <a:solidFill>
                    <a:srgbClr val="000000"/>
                  </a:solidFill>
                </a:rPr>
                <a:t>Зона ближайшего развития</a:t>
              </a:r>
              <a:endParaRPr lang="ru-RU" sz="1200" b="1" dirty="0">
                <a:solidFill>
                  <a:srgbClr val="000000"/>
                </a:solidFill>
              </a:endParaRPr>
            </a:p>
          </p:txBody>
        </p:sp>
        <p:sp>
          <p:nvSpPr>
            <p:cNvPr id="10254" name="Text Box 22"/>
            <p:cNvSpPr txBox="1">
              <a:spLocks noChangeArrowheads="1"/>
            </p:cNvSpPr>
            <p:nvPr/>
          </p:nvSpPr>
          <p:spPr bwMode="auto">
            <a:xfrm>
              <a:off x="785" y="3820"/>
              <a:ext cx="1524" cy="197"/>
            </a:xfrm>
            <a:prstGeom prst="rect">
              <a:avLst/>
            </a:prstGeom>
            <a:solidFill>
              <a:srgbClr val="FFFF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8760" tIns="34200" rIns="68760" bIns="3420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1200" b="1" dirty="0" smtClean="0">
                  <a:solidFill>
                    <a:srgbClr val="000000"/>
                  </a:solidFill>
                </a:rPr>
                <a:t>Зона актуально недоступного</a:t>
              </a:r>
              <a:endParaRPr lang="ru-RU" sz="1200" b="1" dirty="0">
                <a:solidFill>
                  <a:srgbClr val="000000"/>
                </a:solidFill>
              </a:endParaRPr>
            </a:p>
          </p:txBody>
        </p:sp>
        <p:sp>
          <p:nvSpPr>
            <p:cNvPr id="10255" name="Line 23"/>
            <p:cNvSpPr>
              <a:spLocks noChangeShapeType="1"/>
            </p:cNvSpPr>
            <p:nvPr/>
          </p:nvSpPr>
          <p:spPr bwMode="auto">
            <a:xfrm flipH="1" flipV="1">
              <a:off x="3500" y="2889"/>
              <a:ext cx="666" cy="666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Line 24"/>
            <p:cNvSpPr>
              <a:spLocks noChangeShapeType="1"/>
            </p:cNvSpPr>
            <p:nvPr/>
          </p:nvSpPr>
          <p:spPr bwMode="auto">
            <a:xfrm flipV="1">
              <a:off x="2112" y="2823"/>
              <a:ext cx="263" cy="60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Line 25"/>
            <p:cNvSpPr>
              <a:spLocks noChangeShapeType="1"/>
            </p:cNvSpPr>
            <p:nvPr/>
          </p:nvSpPr>
          <p:spPr bwMode="auto">
            <a:xfrm flipV="1">
              <a:off x="2376" y="3022"/>
              <a:ext cx="596" cy="798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8" name="Line 26"/>
            <p:cNvSpPr>
              <a:spLocks noChangeShapeType="1"/>
            </p:cNvSpPr>
            <p:nvPr/>
          </p:nvSpPr>
          <p:spPr bwMode="auto">
            <a:xfrm flipV="1">
              <a:off x="2244" y="2955"/>
              <a:ext cx="463" cy="666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9" name="Text Box 27"/>
            <p:cNvSpPr txBox="1">
              <a:spLocks noChangeArrowheads="1"/>
            </p:cNvSpPr>
            <p:nvPr/>
          </p:nvSpPr>
          <p:spPr bwMode="auto">
            <a:xfrm>
              <a:off x="3569" y="3886"/>
              <a:ext cx="1523" cy="197"/>
            </a:xfrm>
            <a:prstGeom prst="rect">
              <a:avLst/>
            </a:prstGeom>
            <a:solidFill>
              <a:srgbClr val="FFFF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8760" tIns="34200" rIns="68760" bIns="3420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1200" b="1" dirty="0" smtClean="0">
                  <a:solidFill>
                    <a:srgbClr val="000000"/>
                  </a:solidFill>
                </a:rPr>
                <a:t>Проблемный эпицентр</a:t>
              </a:r>
              <a:endParaRPr lang="ru-RU" sz="1200" b="1" dirty="0">
                <a:solidFill>
                  <a:srgbClr val="000000"/>
                </a:solidFill>
              </a:endParaRPr>
            </a:p>
          </p:txBody>
        </p:sp>
        <p:sp>
          <p:nvSpPr>
            <p:cNvPr id="10260" name="Oval 28"/>
            <p:cNvSpPr>
              <a:spLocks noChangeArrowheads="1"/>
            </p:cNvSpPr>
            <p:nvPr/>
          </p:nvSpPr>
          <p:spPr bwMode="auto">
            <a:xfrm>
              <a:off x="2973" y="2794"/>
              <a:ext cx="131" cy="65"/>
            </a:xfrm>
            <a:prstGeom prst="ellipse">
              <a:avLst/>
            </a:prstGeom>
            <a:solidFill>
              <a:srgbClr val="FF66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1" name="Line 29"/>
            <p:cNvSpPr>
              <a:spLocks noChangeShapeType="1"/>
            </p:cNvSpPr>
            <p:nvPr/>
          </p:nvSpPr>
          <p:spPr bwMode="auto">
            <a:xfrm flipH="1" flipV="1">
              <a:off x="3037" y="2823"/>
              <a:ext cx="600" cy="1064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 noChangeArrowheads="1"/>
          </p:cNvPicPr>
          <p:nvPr/>
        </p:nvPicPr>
        <p:blipFill>
          <a:blip r:embed="rId3" cstate="print">
            <a:lum bright="64000" contrast="-76000"/>
          </a:blip>
          <a:srcRect l="31963" t="50400" r="28896" b="9741"/>
          <a:stretch>
            <a:fillRect/>
          </a:stretch>
        </p:blipFill>
        <p:spPr bwMode="auto">
          <a:xfrm>
            <a:off x="-180975" y="0"/>
            <a:ext cx="9324975" cy="7099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323850" y="287338"/>
            <a:ext cx="8820150" cy="1341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i="1" dirty="0" smtClean="0">
                <a:solidFill>
                  <a:srgbClr val="7E3F00"/>
                </a:solidFill>
              </a:rPr>
              <a:t>Добавление вектора способности к преодолению учебных трудностей к исходной модели ЗБР.</a:t>
            </a:r>
            <a:r>
              <a:rPr lang="en-US" sz="2400" b="1" i="1" dirty="0" smtClean="0">
                <a:solidFill>
                  <a:srgbClr val="7E3F00"/>
                </a:solidFill>
              </a:rPr>
              <a:t> </a:t>
            </a:r>
            <a:r>
              <a:rPr lang="ru-RU" sz="2400" b="1" i="1" dirty="0" smtClean="0">
                <a:solidFill>
                  <a:srgbClr val="7E3F00"/>
                </a:solidFill>
              </a:rPr>
              <a:t>Ребенок не только субъект усвоения учебного материала, но и субъект преодоления учебных трудностей</a:t>
            </a:r>
            <a:r>
              <a:rPr lang="en-US" sz="2400" b="1" i="1" dirty="0" smtClean="0">
                <a:solidFill>
                  <a:srgbClr val="7E3F00"/>
                </a:solidFill>
              </a:rPr>
              <a:t> (2006).</a:t>
            </a:r>
            <a:endParaRPr lang="en-US" sz="2400" b="1" i="1" dirty="0">
              <a:solidFill>
                <a:srgbClr val="7E3F00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863600" y="2033588"/>
            <a:ext cx="7378700" cy="4632325"/>
            <a:chOff x="544" y="1281"/>
            <a:chExt cx="4648" cy="2918"/>
          </a:xfrm>
        </p:grpSpPr>
        <p:sp>
          <p:nvSpPr>
            <p:cNvPr id="11269" name="AutoShape 4"/>
            <p:cNvSpPr>
              <a:spLocks noChangeArrowheads="1"/>
            </p:cNvSpPr>
            <p:nvPr/>
          </p:nvSpPr>
          <p:spPr bwMode="auto">
            <a:xfrm>
              <a:off x="544" y="1561"/>
              <a:ext cx="4648" cy="2638"/>
            </a:xfrm>
            <a:prstGeom prst="roundRect">
              <a:avLst>
                <a:gd name="adj" fmla="val 46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656" y="2346"/>
              <a:ext cx="194" cy="586"/>
              <a:chOff x="1656" y="2346"/>
              <a:chExt cx="194" cy="586"/>
            </a:xfrm>
          </p:grpSpPr>
          <p:sp>
            <p:nvSpPr>
              <p:cNvPr id="11300" name="AutoShape 6"/>
              <p:cNvSpPr>
                <a:spLocks noChangeArrowheads="1"/>
              </p:cNvSpPr>
              <p:nvPr/>
            </p:nvSpPr>
            <p:spPr bwMode="auto">
              <a:xfrm rot="10800000">
                <a:off x="1657" y="2609"/>
                <a:ext cx="193" cy="325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01" name="Oval 7"/>
              <p:cNvSpPr>
                <a:spLocks noChangeArrowheads="1"/>
              </p:cNvSpPr>
              <p:nvPr/>
            </p:nvSpPr>
            <p:spPr bwMode="auto">
              <a:xfrm>
                <a:off x="1656" y="2346"/>
                <a:ext cx="193" cy="194"/>
              </a:xfrm>
              <a:prstGeom prst="ellipse">
                <a:avLst/>
              </a:prstGeom>
              <a:solidFill>
                <a:srgbClr val="FFFFFF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4078" y="2085"/>
              <a:ext cx="391" cy="1044"/>
              <a:chOff x="4078" y="2085"/>
              <a:chExt cx="391" cy="1044"/>
            </a:xfrm>
          </p:grpSpPr>
          <p:sp>
            <p:nvSpPr>
              <p:cNvPr id="11298" name="Oval 9"/>
              <p:cNvSpPr>
                <a:spLocks noChangeArrowheads="1"/>
              </p:cNvSpPr>
              <p:nvPr/>
            </p:nvSpPr>
            <p:spPr bwMode="auto">
              <a:xfrm>
                <a:off x="4078" y="2085"/>
                <a:ext cx="390" cy="391"/>
              </a:xfrm>
              <a:prstGeom prst="ellipse">
                <a:avLst/>
              </a:prstGeom>
              <a:solidFill>
                <a:srgbClr val="FFFFFF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99" name="AutoShape 10"/>
              <p:cNvSpPr>
                <a:spLocks noChangeArrowheads="1"/>
              </p:cNvSpPr>
              <p:nvPr/>
            </p:nvSpPr>
            <p:spPr bwMode="auto">
              <a:xfrm rot="10800000">
                <a:off x="4080" y="2543"/>
                <a:ext cx="390" cy="587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1721" y="2478"/>
              <a:ext cx="2224" cy="667"/>
              <a:chOff x="1721" y="2478"/>
              <a:chExt cx="2224" cy="667"/>
            </a:xfrm>
          </p:grpSpPr>
          <p:sp>
            <p:nvSpPr>
              <p:cNvPr id="11293" name="AutoShape 12"/>
              <p:cNvSpPr>
                <a:spLocks noChangeArrowheads="1"/>
              </p:cNvSpPr>
              <p:nvPr/>
            </p:nvSpPr>
            <p:spPr bwMode="auto">
              <a:xfrm>
                <a:off x="1721" y="2478"/>
                <a:ext cx="2224" cy="667"/>
              </a:xfrm>
              <a:prstGeom prst="parallelogram">
                <a:avLst>
                  <a:gd name="adj" fmla="val 82463"/>
                </a:avLst>
              </a:prstGeom>
              <a:solidFill>
                <a:srgbClr val="EAEAEA">
                  <a:alpha val="39999"/>
                </a:srgbClr>
              </a:solidFill>
              <a:ln w="9360" cap="sq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6" name="Group 13"/>
              <p:cNvGrpSpPr>
                <a:grpSpLocks/>
              </p:cNvGrpSpPr>
              <p:nvPr/>
            </p:nvGrpSpPr>
            <p:grpSpPr bwMode="auto">
              <a:xfrm>
                <a:off x="2245" y="2543"/>
                <a:ext cx="1175" cy="520"/>
                <a:chOff x="2245" y="2543"/>
                <a:chExt cx="1175" cy="520"/>
              </a:xfrm>
            </p:grpSpPr>
            <p:sp>
              <p:nvSpPr>
                <p:cNvPr id="11295" name="Oval 14"/>
                <p:cNvSpPr>
                  <a:spLocks noChangeArrowheads="1"/>
                </p:cNvSpPr>
                <p:nvPr/>
              </p:nvSpPr>
              <p:spPr bwMode="auto">
                <a:xfrm>
                  <a:off x="2245" y="2543"/>
                  <a:ext cx="1175" cy="520"/>
                </a:xfrm>
                <a:prstGeom prst="ellipse">
                  <a:avLst/>
                </a:prstGeom>
                <a:solidFill>
                  <a:srgbClr val="FFCC99">
                    <a:alpha val="32941"/>
                  </a:srgbClr>
                </a:solidFill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1296" name="Oval 15"/>
                <p:cNvSpPr>
                  <a:spLocks noChangeArrowheads="1"/>
                </p:cNvSpPr>
                <p:nvPr/>
              </p:nvSpPr>
              <p:spPr bwMode="auto">
                <a:xfrm>
                  <a:off x="2245" y="2608"/>
                  <a:ext cx="848" cy="390"/>
                </a:xfrm>
                <a:prstGeom prst="ellipse">
                  <a:avLst/>
                </a:prstGeom>
                <a:solidFill>
                  <a:srgbClr val="00FF00">
                    <a:alpha val="50195"/>
                  </a:srgbClr>
                </a:solidFill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1297" name="Oval 16"/>
                <p:cNvSpPr>
                  <a:spLocks noChangeArrowheads="1"/>
                </p:cNvSpPr>
                <p:nvPr/>
              </p:nvSpPr>
              <p:spPr bwMode="auto">
                <a:xfrm>
                  <a:off x="2245" y="2673"/>
                  <a:ext cx="522" cy="260"/>
                </a:xfrm>
                <a:prstGeom prst="ellipse">
                  <a:avLst/>
                </a:prstGeom>
                <a:solidFill>
                  <a:srgbClr val="FFFF00">
                    <a:alpha val="50195"/>
                  </a:srgbClr>
                </a:solidFill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1273" name="Freeform 17"/>
            <p:cNvSpPr>
              <a:spLocks/>
            </p:cNvSpPr>
            <p:nvPr/>
          </p:nvSpPr>
          <p:spPr bwMode="auto">
            <a:xfrm rot="720000">
              <a:off x="1893" y="2346"/>
              <a:ext cx="1178" cy="291"/>
            </a:xfrm>
            <a:custGeom>
              <a:avLst/>
              <a:gdLst>
                <a:gd name="T0" fmla="*/ 0 w 2340"/>
                <a:gd name="T1" fmla="*/ 199 h 1140"/>
                <a:gd name="T2" fmla="*/ 544 w 2340"/>
                <a:gd name="T3" fmla="*/ 15 h 1140"/>
                <a:gd name="T4" fmla="*/ 1178 w 2340"/>
                <a:gd name="T5" fmla="*/ 291 h 1140"/>
                <a:gd name="T6" fmla="*/ 0 60000 65536"/>
                <a:gd name="T7" fmla="*/ 0 60000 65536"/>
                <a:gd name="T8" fmla="*/ 0 60000 65536"/>
                <a:gd name="T9" fmla="*/ 0 w 2340"/>
                <a:gd name="T10" fmla="*/ 0 h 1140"/>
                <a:gd name="T11" fmla="*/ 2340 w 2340"/>
                <a:gd name="T12" fmla="*/ 1140 h 11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40" h="1140">
                  <a:moveTo>
                    <a:pt x="0" y="780"/>
                  </a:moveTo>
                  <a:cubicBezTo>
                    <a:pt x="345" y="390"/>
                    <a:pt x="690" y="0"/>
                    <a:pt x="1080" y="60"/>
                  </a:cubicBezTo>
                  <a:cubicBezTo>
                    <a:pt x="1470" y="120"/>
                    <a:pt x="2130" y="960"/>
                    <a:pt x="2340" y="1140"/>
                  </a:cubicBezTo>
                </a:path>
              </a:pathLst>
            </a:custGeom>
            <a:noFill/>
            <a:ln w="15840" cap="sq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74" name="Freeform 18"/>
            <p:cNvSpPr>
              <a:spLocks/>
            </p:cNvSpPr>
            <p:nvPr/>
          </p:nvSpPr>
          <p:spPr bwMode="auto">
            <a:xfrm>
              <a:off x="3054" y="2281"/>
              <a:ext cx="915" cy="456"/>
            </a:xfrm>
            <a:custGeom>
              <a:avLst/>
              <a:gdLst>
                <a:gd name="T0" fmla="*/ 0 w 2520"/>
                <a:gd name="T1" fmla="*/ 456 h 1470"/>
                <a:gd name="T2" fmla="*/ 261 w 2520"/>
                <a:gd name="T3" fmla="*/ 65 h 1470"/>
                <a:gd name="T4" fmla="*/ 915 w 2520"/>
                <a:gd name="T5" fmla="*/ 65 h 1470"/>
                <a:gd name="T6" fmla="*/ 0 60000 65536"/>
                <a:gd name="T7" fmla="*/ 0 60000 65536"/>
                <a:gd name="T8" fmla="*/ 0 60000 65536"/>
                <a:gd name="T9" fmla="*/ 0 w 2520"/>
                <a:gd name="T10" fmla="*/ 0 h 1470"/>
                <a:gd name="T11" fmla="*/ 2520 w 2520"/>
                <a:gd name="T12" fmla="*/ 1470 h 147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20" h="1470">
                  <a:moveTo>
                    <a:pt x="0" y="1470"/>
                  </a:moveTo>
                  <a:cubicBezTo>
                    <a:pt x="150" y="945"/>
                    <a:pt x="300" y="420"/>
                    <a:pt x="720" y="210"/>
                  </a:cubicBezTo>
                  <a:cubicBezTo>
                    <a:pt x="1140" y="0"/>
                    <a:pt x="2220" y="210"/>
                    <a:pt x="2520" y="210"/>
                  </a:cubicBezTo>
                </a:path>
              </a:pathLst>
            </a:custGeom>
            <a:noFill/>
            <a:ln w="15840" cap="sq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75" name="Text Box 19"/>
            <p:cNvSpPr txBox="1">
              <a:spLocks noChangeArrowheads="1"/>
            </p:cNvSpPr>
            <p:nvPr/>
          </p:nvSpPr>
          <p:spPr bwMode="auto">
            <a:xfrm>
              <a:off x="3686" y="3430"/>
              <a:ext cx="1504" cy="291"/>
            </a:xfrm>
            <a:prstGeom prst="rect">
              <a:avLst/>
            </a:prstGeom>
            <a:solidFill>
              <a:srgbClr val="FFFF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8760" tIns="34200" rIns="68760" bIns="3420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900" dirty="0">
                <a:solidFill>
                  <a:srgbClr val="000000"/>
                </a:solidFill>
                <a:latin typeface="Comic Sans MS" pitchFamily="66" charset="0"/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1200" b="1" dirty="0" smtClean="0">
                  <a:solidFill>
                    <a:srgbClr val="000000"/>
                  </a:solidFill>
                </a:rPr>
                <a:t>Поле работы с учебным материалом</a:t>
              </a:r>
              <a:endParaRPr lang="ru-RU" sz="1200" b="1" dirty="0">
                <a:solidFill>
                  <a:srgbClr val="000000"/>
                </a:solidFill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ru-RU" sz="1200" b="1" dirty="0">
                <a:solidFill>
                  <a:srgbClr val="000000"/>
                </a:solidFill>
              </a:endParaRPr>
            </a:p>
          </p:txBody>
        </p:sp>
        <p:sp>
          <p:nvSpPr>
            <p:cNvPr id="11276" name="Text Box 20"/>
            <p:cNvSpPr txBox="1">
              <a:spLocks noChangeArrowheads="1"/>
            </p:cNvSpPr>
            <p:nvPr/>
          </p:nvSpPr>
          <p:spPr bwMode="auto">
            <a:xfrm>
              <a:off x="544" y="3263"/>
              <a:ext cx="1504" cy="195"/>
            </a:xfrm>
            <a:prstGeom prst="rect">
              <a:avLst/>
            </a:prstGeom>
            <a:solidFill>
              <a:srgbClr val="FFFF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8760" tIns="34200" rIns="68760" bIns="3420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200" b="1" dirty="0">
                <a:solidFill>
                  <a:srgbClr val="000000"/>
                </a:solidFill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1200" b="1" dirty="0" smtClean="0">
                  <a:solidFill>
                    <a:srgbClr val="000000"/>
                  </a:solidFill>
                </a:rPr>
                <a:t>Зона актуального развития</a:t>
              </a:r>
              <a:endParaRPr lang="ru-RU" sz="1200" b="1" dirty="0">
                <a:solidFill>
                  <a:srgbClr val="000000"/>
                </a:solidFill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ru-RU" sz="1200" b="1" dirty="0">
                <a:solidFill>
                  <a:srgbClr val="000000"/>
                </a:solidFill>
              </a:endParaRPr>
            </a:p>
          </p:txBody>
        </p:sp>
        <p:sp>
          <p:nvSpPr>
            <p:cNvPr id="11277" name="Text Box 21"/>
            <p:cNvSpPr txBox="1">
              <a:spLocks noChangeArrowheads="1"/>
            </p:cNvSpPr>
            <p:nvPr/>
          </p:nvSpPr>
          <p:spPr bwMode="auto">
            <a:xfrm>
              <a:off x="675" y="3526"/>
              <a:ext cx="1504" cy="195"/>
            </a:xfrm>
            <a:prstGeom prst="rect">
              <a:avLst/>
            </a:prstGeom>
            <a:solidFill>
              <a:srgbClr val="FFFF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8760" tIns="34200" rIns="68760" bIns="3420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200" b="1" dirty="0">
                <a:solidFill>
                  <a:srgbClr val="000000"/>
                </a:solidFill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1200" b="1" dirty="0" smtClean="0">
                  <a:solidFill>
                    <a:srgbClr val="000000"/>
                  </a:solidFill>
                </a:rPr>
                <a:t>Зона ближайшего развития</a:t>
              </a:r>
            </a:p>
            <a:p>
              <a:pPr algn="ctr"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1200" b="1" dirty="0" err="1" smtClean="0">
                  <a:solidFill>
                    <a:srgbClr val="000000"/>
                  </a:solidFill>
                </a:rPr>
                <a:t>t</a:t>
              </a:r>
              <a:endParaRPr lang="ru-RU" sz="1200" b="1" dirty="0">
                <a:solidFill>
                  <a:srgbClr val="000000"/>
                </a:solidFill>
              </a:endParaRPr>
            </a:p>
          </p:txBody>
        </p:sp>
        <p:sp>
          <p:nvSpPr>
            <p:cNvPr id="11278" name="Text Box 22"/>
            <p:cNvSpPr txBox="1">
              <a:spLocks noChangeArrowheads="1"/>
            </p:cNvSpPr>
            <p:nvPr/>
          </p:nvSpPr>
          <p:spPr bwMode="auto">
            <a:xfrm>
              <a:off x="804" y="3793"/>
              <a:ext cx="1668" cy="181"/>
            </a:xfrm>
            <a:prstGeom prst="rect">
              <a:avLst/>
            </a:prstGeom>
            <a:solidFill>
              <a:srgbClr val="FFFF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8760" tIns="34200" rIns="68760" bIns="3420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200" b="1" dirty="0">
                <a:solidFill>
                  <a:srgbClr val="000000"/>
                </a:solidFill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1200" b="1" dirty="0" smtClean="0">
                  <a:solidFill>
                    <a:srgbClr val="000000"/>
                  </a:solidFill>
                </a:rPr>
                <a:t>Зона актуально недоступного</a:t>
              </a:r>
              <a:endParaRPr lang="ru-RU" sz="1200" b="1" dirty="0">
                <a:solidFill>
                  <a:srgbClr val="000000"/>
                </a:solidFill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ru-RU" sz="1200" b="1" dirty="0">
                <a:solidFill>
                  <a:srgbClr val="000000"/>
                </a:solidFill>
              </a:endParaRPr>
            </a:p>
          </p:txBody>
        </p:sp>
        <p:sp>
          <p:nvSpPr>
            <p:cNvPr id="11279" name="Line 23"/>
            <p:cNvSpPr>
              <a:spLocks noChangeShapeType="1"/>
            </p:cNvSpPr>
            <p:nvPr/>
          </p:nvSpPr>
          <p:spPr bwMode="auto">
            <a:xfrm flipH="1" flipV="1">
              <a:off x="3487" y="2869"/>
              <a:ext cx="658" cy="658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0" name="Line 24"/>
            <p:cNvSpPr>
              <a:spLocks noChangeShapeType="1"/>
            </p:cNvSpPr>
            <p:nvPr/>
          </p:nvSpPr>
          <p:spPr bwMode="auto">
            <a:xfrm flipV="1">
              <a:off x="2114" y="2803"/>
              <a:ext cx="260" cy="592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1" name="Line 25"/>
            <p:cNvSpPr>
              <a:spLocks noChangeShapeType="1"/>
            </p:cNvSpPr>
            <p:nvPr/>
          </p:nvSpPr>
          <p:spPr bwMode="auto">
            <a:xfrm flipV="1">
              <a:off x="2376" y="2999"/>
              <a:ext cx="588" cy="789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2" name="Line 26"/>
            <p:cNvSpPr>
              <a:spLocks noChangeShapeType="1"/>
            </p:cNvSpPr>
            <p:nvPr/>
          </p:nvSpPr>
          <p:spPr bwMode="auto">
            <a:xfrm flipV="1">
              <a:off x="2245" y="2934"/>
              <a:ext cx="458" cy="658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3" name="Text Box 27"/>
            <p:cNvSpPr txBox="1">
              <a:spLocks noChangeArrowheads="1"/>
            </p:cNvSpPr>
            <p:nvPr/>
          </p:nvSpPr>
          <p:spPr bwMode="auto">
            <a:xfrm>
              <a:off x="3554" y="3853"/>
              <a:ext cx="1504" cy="195"/>
            </a:xfrm>
            <a:prstGeom prst="rect">
              <a:avLst/>
            </a:prstGeom>
            <a:solidFill>
              <a:srgbClr val="FFFF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8760" tIns="34200" rIns="68760" bIns="3420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1200" b="1" dirty="0" smtClean="0">
                  <a:solidFill>
                    <a:srgbClr val="000000"/>
                  </a:solidFill>
                </a:rPr>
                <a:t>Проблемный эпицентр</a:t>
              </a:r>
              <a:endParaRPr lang="ru-RU" sz="1200" b="1" dirty="0">
                <a:solidFill>
                  <a:srgbClr val="000000"/>
                </a:solidFill>
              </a:endParaRPr>
            </a:p>
          </p:txBody>
        </p:sp>
        <p:grpSp>
          <p:nvGrpSpPr>
            <p:cNvPr id="7" name="Group 28"/>
            <p:cNvGrpSpPr>
              <a:grpSpLocks/>
            </p:cNvGrpSpPr>
            <p:nvPr/>
          </p:nvGrpSpPr>
          <p:grpSpPr bwMode="auto">
            <a:xfrm>
              <a:off x="1604" y="1281"/>
              <a:ext cx="1541" cy="1343"/>
              <a:chOff x="1604" y="1281"/>
              <a:chExt cx="1541" cy="1343"/>
            </a:xfrm>
          </p:grpSpPr>
          <p:sp>
            <p:nvSpPr>
              <p:cNvPr id="11290" name="Oval 29"/>
              <p:cNvSpPr>
                <a:spLocks noChangeArrowheads="1"/>
              </p:cNvSpPr>
              <p:nvPr/>
            </p:nvSpPr>
            <p:spPr bwMode="auto">
              <a:xfrm rot="-1320000">
                <a:off x="1731" y="1489"/>
                <a:ext cx="1286" cy="929"/>
              </a:xfrm>
              <a:prstGeom prst="ellipse">
                <a:avLst/>
              </a:prstGeom>
              <a:solidFill>
                <a:srgbClr val="FFCC99">
                  <a:alpha val="32941"/>
                </a:srgbClr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91" name="Oval 30"/>
              <p:cNvSpPr>
                <a:spLocks noChangeArrowheads="1"/>
              </p:cNvSpPr>
              <p:nvPr/>
            </p:nvSpPr>
            <p:spPr bwMode="auto">
              <a:xfrm rot="-1320000">
                <a:off x="1745" y="1713"/>
                <a:ext cx="928" cy="697"/>
              </a:xfrm>
              <a:prstGeom prst="ellipse">
                <a:avLst/>
              </a:prstGeom>
              <a:solidFill>
                <a:srgbClr val="00FF00">
                  <a:alpha val="50195"/>
                </a:srgbClr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92" name="Oval 31"/>
              <p:cNvSpPr>
                <a:spLocks noChangeArrowheads="1"/>
              </p:cNvSpPr>
              <p:nvPr/>
            </p:nvSpPr>
            <p:spPr bwMode="auto">
              <a:xfrm rot="-1320000">
                <a:off x="1757" y="1941"/>
                <a:ext cx="571" cy="465"/>
              </a:xfrm>
              <a:prstGeom prst="ellipse">
                <a:avLst/>
              </a:prstGeom>
              <a:solidFill>
                <a:srgbClr val="FFFF00">
                  <a:alpha val="50195"/>
                </a:srgbClr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285" name="Oval 32"/>
            <p:cNvSpPr>
              <a:spLocks noChangeArrowheads="1"/>
            </p:cNvSpPr>
            <p:nvPr/>
          </p:nvSpPr>
          <p:spPr bwMode="auto">
            <a:xfrm rot="-1800000">
              <a:off x="2506" y="1825"/>
              <a:ext cx="130" cy="64"/>
            </a:xfrm>
            <a:prstGeom prst="ellipse">
              <a:avLst/>
            </a:prstGeom>
            <a:solidFill>
              <a:srgbClr val="FF66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6" name="Text Box 33"/>
            <p:cNvSpPr txBox="1">
              <a:spLocks noChangeArrowheads="1"/>
            </p:cNvSpPr>
            <p:nvPr/>
          </p:nvSpPr>
          <p:spPr bwMode="auto">
            <a:xfrm>
              <a:off x="3228" y="1561"/>
              <a:ext cx="1831" cy="327"/>
            </a:xfrm>
            <a:prstGeom prst="rect">
              <a:avLst/>
            </a:prstGeom>
            <a:solidFill>
              <a:srgbClr val="FFFF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8760" tIns="34200" rIns="68760" bIns="3420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200" b="1" dirty="0">
                <a:solidFill>
                  <a:srgbClr val="000000"/>
                </a:solidFill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1200" b="1" dirty="0" smtClean="0">
                  <a:solidFill>
                    <a:srgbClr val="000000"/>
                  </a:solidFill>
                </a:rPr>
                <a:t>Плоскость способности преодолевать учебные трудности</a:t>
              </a:r>
              <a:endParaRPr lang="en-US" sz="1200" b="1" dirty="0">
                <a:solidFill>
                  <a:srgbClr val="000000"/>
                </a:solidFill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200" b="1" dirty="0">
                <a:solidFill>
                  <a:srgbClr val="000000"/>
                </a:solidFill>
              </a:endParaRPr>
            </a:p>
          </p:txBody>
        </p:sp>
        <p:sp>
          <p:nvSpPr>
            <p:cNvPr id="11287" name="Line 34"/>
            <p:cNvSpPr>
              <a:spLocks noChangeShapeType="1"/>
            </p:cNvSpPr>
            <p:nvPr/>
          </p:nvSpPr>
          <p:spPr bwMode="auto">
            <a:xfrm flipV="1">
              <a:off x="2836" y="1754"/>
              <a:ext cx="588" cy="69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 type="triangle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8" name="Oval 35"/>
            <p:cNvSpPr>
              <a:spLocks noChangeArrowheads="1"/>
            </p:cNvSpPr>
            <p:nvPr/>
          </p:nvSpPr>
          <p:spPr bwMode="auto">
            <a:xfrm>
              <a:off x="2965" y="2774"/>
              <a:ext cx="130" cy="64"/>
            </a:xfrm>
            <a:prstGeom prst="ellipse">
              <a:avLst/>
            </a:prstGeom>
            <a:solidFill>
              <a:srgbClr val="FF66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9" name="Line 36"/>
            <p:cNvSpPr>
              <a:spLocks noChangeShapeType="1"/>
            </p:cNvSpPr>
            <p:nvPr/>
          </p:nvSpPr>
          <p:spPr bwMode="auto">
            <a:xfrm flipH="1" flipV="1">
              <a:off x="3028" y="2802"/>
              <a:ext cx="593" cy="1051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95288" y="0"/>
            <a:ext cx="8301037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15000"/>
              </a:lnSpc>
              <a:defRPr/>
            </a:pPr>
            <a:r>
              <a:rPr lang="ru-RU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Научные основы  проекта.</a:t>
            </a:r>
          </a:p>
          <a:p>
            <a:pPr algn="ctr">
              <a:lnSpc>
                <a:spcPct val="115000"/>
              </a:lnSpc>
              <a:defRPr/>
            </a:pPr>
            <a:r>
              <a:rPr lang="ru-RU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Схема зоны  ближайшего развития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11268" name="Line 33"/>
          <p:cNvSpPr>
            <a:spLocks noChangeShapeType="1"/>
          </p:cNvSpPr>
          <p:nvPr/>
        </p:nvSpPr>
        <p:spPr bwMode="auto">
          <a:xfrm>
            <a:off x="1714500" y="1785938"/>
            <a:ext cx="571500" cy="357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269" name="Line 33"/>
          <p:cNvSpPr>
            <a:spLocks noChangeShapeType="1"/>
          </p:cNvSpPr>
          <p:nvPr/>
        </p:nvSpPr>
        <p:spPr bwMode="auto">
          <a:xfrm flipV="1">
            <a:off x="1071563" y="2857500"/>
            <a:ext cx="714375" cy="7143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11270" name="Группа 71"/>
          <p:cNvGrpSpPr>
            <a:grpSpLocks/>
          </p:cNvGrpSpPr>
          <p:nvPr/>
        </p:nvGrpSpPr>
        <p:grpSpPr bwMode="auto">
          <a:xfrm>
            <a:off x="214313" y="1357313"/>
            <a:ext cx="8550275" cy="5500687"/>
            <a:chOff x="214313" y="1357313"/>
            <a:chExt cx="8550275" cy="5500687"/>
          </a:xfrm>
        </p:grpSpPr>
        <p:grpSp>
          <p:nvGrpSpPr>
            <p:cNvPr id="11271" name="Group 5"/>
            <p:cNvGrpSpPr>
              <a:grpSpLocks noChangeAspect="1"/>
            </p:cNvGrpSpPr>
            <p:nvPr/>
          </p:nvGrpSpPr>
          <p:grpSpPr bwMode="auto">
            <a:xfrm>
              <a:off x="214313" y="1457325"/>
              <a:ext cx="8550275" cy="5400675"/>
              <a:chOff x="1123" y="10353"/>
              <a:chExt cx="10780" cy="6768"/>
            </a:xfrm>
          </p:grpSpPr>
          <p:sp>
            <p:nvSpPr>
              <p:cNvPr id="11276" name="AutoShape 6"/>
              <p:cNvSpPr>
                <a:spLocks noChangeAspect="1" noChangeArrowheads="1"/>
              </p:cNvSpPr>
              <p:nvPr/>
            </p:nvSpPr>
            <p:spPr bwMode="auto">
              <a:xfrm>
                <a:off x="1934" y="10470"/>
                <a:ext cx="9884" cy="66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1277" name="Group 7"/>
              <p:cNvGrpSpPr>
                <a:grpSpLocks/>
              </p:cNvGrpSpPr>
              <p:nvPr/>
            </p:nvGrpSpPr>
            <p:grpSpPr bwMode="auto">
              <a:xfrm>
                <a:off x="4617" y="13251"/>
                <a:ext cx="408" cy="1215"/>
                <a:chOff x="3114" y="5841"/>
                <a:chExt cx="540" cy="1620"/>
              </a:xfrm>
            </p:grpSpPr>
            <p:sp>
              <p:nvSpPr>
                <p:cNvPr id="11334" name="AutoShape 8"/>
                <p:cNvSpPr>
                  <a:spLocks noChangeArrowheads="1"/>
                </p:cNvSpPr>
                <p:nvPr/>
              </p:nvSpPr>
              <p:spPr bwMode="auto">
                <a:xfrm rot="10800000">
                  <a:off x="3114" y="6561"/>
                  <a:ext cx="540" cy="90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335" name="Oval 9"/>
                <p:cNvSpPr>
                  <a:spLocks noChangeArrowheads="1"/>
                </p:cNvSpPr>
                <p:nvPr/>
              </p:nvSpPr>
              <p:spPr bwMode="auto">
                <a:xfrm>
                  <a:off x="3114" y="5841"/>
                  <a:ext cx="540" cy="540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1278" name="Group 10"/>
              <p:cNvGrpSpPr>
                <a:grpSpLocks/>
              </p:cNvGrpSpPr>
              <p:nvPr/>
            </p:nvGrpSpPr>
            <p:grpSpPr bwMode="auto">
              <a:xfrm>
                <a:off x="9681" y="13451"/>
                <a:ext cx="816" cy="2200"/>
                <a:chOff x="4242" y="6287"/>
                <a:chExt cx="1081" cy="2933"/>
              </a:xfrm>
            </p:grpSpPr>
            <p:sp>
              <p:nvSpPr>
                <p:cNvPr id="11332" name="Oval 11"/>
                <p:cNvSpPr>
                  <a:spLocks noChangeArrowheads="1"/>
                </p:cNvSpPr>
                <p:nvPr/>
              </p:nvSpPr>
              <p:spPr bwMode="auto">
                <a:xfrm>
                  <a:off x="4243" y="6287"/>
                  <a:ext cx="1080" cy="1080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333" name="AutoShape 12"/>
                <p:cNvSpPr>
                  <a:spLocks noChangeArrowheads="1"/>
                </p:cNvSpPr>
                <p:nvPr/>
              </p:nvSpPr>
              <p:spPr bwMode="auto">
                <a:xfrm rot="10800000">
                  <a:off x="4242" y="7600"/>
                  <a:ext cx="1080" cy="162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1279" name="Group 13"/>
              <p:cNvGrpSpPr>
                <a:grpSpLocks/>
              </p:cNvGrpSpPr>
              <p:nvPr/>
            </p:nvGrpSpPr>
            <p:grpSpPr bwMode="auto">
              <a:xfrm>
                <a:off x="4753" y="13521"/>
                <a:ext cx="4619" cy="1382"/>
                <a:chOff x="5094" y="4941"/>
                <a:chExt cx="6120" cy="1843"/>
              </a:xfrm>
            </p:grpSpPr>
            <p:sp>
              <p:nvSpPr>
                <p:cNvPr id="11327" name="AutoShape 14"/>
                <p:cNvSpPr>
                  <a:spLocks noChangeArrowheads="1"/>
                </p:cNvSpPr>
                <p:nvPr/>
              </p:nvSpPr>
              <p:spPr bwMode="auto">
                <a:xfrm>
                  <a:off x="5094" y="4941"/>
                  <a:ext cx="6120" cy="1843"/>
                </a:xfrm>
                <a:prstGeom prst="parallelogram">
                  <a:avLst>
                    <a:gd name="adj" fmla="val 82125"/>
                  </a:avLst>
                </a:prstGeom>
                <a:solidFill>
                  <a:srgbClr val="EAEAEA">
                    <a:alpha val="39999"/>
                  </a:srgbClr>
                </a:solidFill>
                <a:ln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1328" name="Group 15"/>
                <p:cNvGrpSpPr>
                  <a:grpSpLocks/>
                </p:cNvGrpSpPr>
                <p:nvPr/>
              </p:nvGrpSpPr>
              <p:grpSpPr bwMode="auto">
                <a:xfrm>
                  <a:off x="6534" y="5121"/>
                  <a:ext cx="3240" cy="1440"/>
                  <a:chOff x="10134" y="8721"/>
                  <a:chExt cx="3240" cy="1440"/>
                </a:xfrm>
              </p:grpSpPr>
              <p:sp>
                <p:nvSpPr>
                  <p:cNvPr id="11329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10134" y="8721"/>
                    <a:ext cx="3240" cy="1440"/>
                  </a:xfrm>
                  <a:prstGeom prst="ellipse">
                    <a:avLst/>
                  </a:prstGeom>
                  <a:solidFill>
                    <a:srgbClr val="FFCC99">
                      <a:alpha val="32941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330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10134" y="8901"/>
                    <a:ext cx="2340" cy="1080"/>
                  </a:xfrm>
                  <a:prstGeom prst="ellipse">
                    <a:avLst/>
                  </a:prstGeom>
                  <a:solidFill>
                    <a:srgbClr val="00FF00">
                      <a:alpha val="50195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331" name="Oval 18"/>
                  <p:cNvSpPr>
                    <a:spLocks noChangeArrowheads="1"/>
                  </p:cNvSpPr>
                  <p:nvPr/>
                </p:nvSpPr>
                <p:spPr bwMode="auto">
                  <a:xfrm>
                    <a:off x="10134" y="9081"/>
                    <a:ext cx="1440" cy="720"/>
                  </a:xfrm>
                  <a:prstGeom prst="ellipse">
                    <a:avLst/>
                  </a:prstGeom>
                  <a:solidFill>
                    <a:srgbClr val="FFFF00">
                      <a:alpha val="50195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1280" name="Freeform 19"/>
              <p:cNvSpPr>
                <a:spLocks/>
              </p:cNvSpPr>
              <p:nvPr/>
            </p:nvSpPr>
            <p:spPr bwMode="auto">
              <a:xfrm rot="691595">
                <a:off x="5109" y="13252"/>
                <a:ext cx="2445" cy="600"/>
              </a:xfrm>
              <a:custGeom>
                <a:avLst/>
                <a:gdLst>
                  <a:gd name="T0" fmla="*/ 0 w 2340"/>
                  <a:gd name="T1" fmla="*/ 32 h 1140"/>
                  <a:gd name="T2" fmla="*/ 1345 w 2340"/>
                  <a:gd name="T3" fmla="*/ 3 h 1140"/>
                  <a:gd name="T4" fmla="*/ 2915 w 2340"/>
                  <a:gd name="T5" fmla="*/ 46 h 1140"/>
                  <a:gd name="T6" fmla="*/ 0 60000 65536"/>
                  <a:gd name="T7" fmla="*/ 0 60000 65536"/>
                  <a:gd name="T8" fmla="*/ 0 60000 65536"/>
                  <a:gd name="T9" fmla="*/ 0 w 2340"/>
                  <a:gd name="T10" fmla="*/ 0 h 1140"/>
                  <a:gd name="T11" fmla="*/ 2340 w 2340"/>
                  <a:gd name="T12" fmla="*/ 1140 h 11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40" h="1140">
                    <a:moveTo>
                      <a:pt x="0" y="780"/>
                    </a:moveTo>
                    <a:cubicBezTo>
                      <a:pt x="345" y="390"/>
                      <a:pt x="690" y="0"/>
                      <a:pt x="1080" y="60"/>
                    </a:cubicBezTo>
                    <a:cubicBezTo>
                      <a:pt x="1470" y="120"/>
                      <a:pt x="2130" y="960"/>
                      <a:pt x="2340" y="1140"/>
                    </a:cubicBezTo>
                  </a:path>
                </a:pathLst>
              </a:custGeom>
              <a:noFill/>
              <a:ln w="15875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1" name="Freeform 20"/>
              <p:cNvSpPr>
                <a:spLocks/>
              </p:cNvSpPr>
              <p:nvPr/>
            </p:nvSpPr>
            <p:spPr bwMode="auto">
              <a:xfrm rot="410396">
                <a:off x="7651" y="13361"/>
                <a:ext cx="1842" cy="828"/>
              </a:xfrm>
              <a:custGeom>
                <a:avLst/>
                <a:gdLst>
                  <a:gd name="T0" fmla="*/ 0 w 2520"/>
                  <a:gd name="T1" fmla="*/ 95 h 1470"/>
                  <a:gd name="T2" fmla="*/ 155 w 2520"/>
                  <a:gd name="T3" fmla="*/ 14 h 1470"/>
                  <a:gd name="T4" fmla="*/ 543 w 2520"/>
                  <a:gd name="T5" fmla="*/ 14 h 1470"/>
                  <a:gd name="T6" fmla="*/ 0 60000 65536"/>
                  <a:gd name="T7" fmla="*/ 0 60000 65536"/>
                  <a:gd name="T8" fmla="*/ 0 60000 65536"/>
                  <a:gd name="T9" fmla="*/ 0 w 2520"/>
                  <a:gd name="T10" fmla="*/ 0 h 1470"/>
                  <a:gd name="T11" fmla="*/ 2520 w 2520"/>
                  <a:gd name="T12" fmla="*/ 1470 h 147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520" h="1470">
                    <a:moveTo>
                      <a:pt x="0" y="1470"/>
                    </a:moveTo>
                    <a:cubicBezTo>
                      <a:pt x="150" y="945"/>
                      <a:pt x="300" y="420"/>
                      <a:pt x="720" y="210"/>
                    </a:cubicBezTo>
                    <a:cubicBezTo>
                      <a:pt x="1140" y="0"/>
                      <a:pt x="2220" y="210"/>
                      <a:pt x="2520" y="210"/>
                    </a:cubicBezTo>
                  </a:path>
                </a:pathLst>
              </a:custGeom>
              <a:noFill/>
              <a:ln w="15875">
                <a:solidFill>
                  <a:srgbClr val="0000FF"/>
                </a:solidFill>
                <a:round/>
                <a:headEnd type="triangle" w="med" len="med"/>
                <a:tailEnd type="non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9" name="Rectangle 21"/>
              <p:cNvSpPr>
                <a:spLocks noChangeArrowheads="1"/>
              </p:cNvSpPr>
              <p:nvPr/>
            </p:nvSpPr>
            <p:spPr bwMode="auto">
              <a:xfrm>
                <a:off x="8779" y="12734"/>
                <a:ext cx="3124" cy="563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8580" tIns="34290" rIns="68580" bIns="34290"/>
              <a:lstStyle/>
              <a:p>
                <a:pPr algn="ctr">
                  <a:defRPr/>
                </a:pPr>
                <a:r>
                  <a:rPr lang="ru-RU" sz="1200" dirty="0">
                    <a:solidFill>
                      <a:srgbClr val="000000"/>
                    </a:solidFill>
                    <a:latin typeface="Tahoma" pitchFamily="34" charset="0"/>
                  </a:rPr>
                  <a:t>Освоение шахматного материала</a:t>
                </a:r>
                <a:endParaRPr lang="ru-RU" sz="1200" dirty="0">
                  <a:latin typeface="Tahoma" pitchFamily="34" charset="0"/>
                </a:endParaRPr>
              </a:p>
            </p:txBody>
          </p:sp>
          <p:sp>
            <p:nvSpPr>
              <p:cNvPr id="11283" name="Rectangle 22"/>
              <p:cNvSpPr>
                <a:spLocks noChangeArrowheads="1"/>
              </p:cNvSpPr>
              <p:nvPr/>
            </p:nvSpPr>
            <p:spPr bwMode="auto">
              <a:xfrm>
                <a:off x="2308" y="15141"/>
                <a:ext cx="3124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8580" tIns="34290" rIns="68580" bIns="34290"/>
              <a:lstStyle/>
              <a:p>
                <a:pPr algn="ctr"/>
                <a:r>
                  <a:rPr lang="ru-RU" sz="1200">
                    <a:solidFill>
                      <a:srgbClr val="000000"/>
                    </a:solidFill>
                    <a:latin typeface="Tahoma" pitchFamily="34" charset="0"/>
                  </a:rPr>
                  <a:t>Зона актуального развития</a:t>
                </a:r>
                <a:endParaRPr lang="ru-RU" sz="1200">
                  <a:latin typeface="Tahoma" pitchFamily="34" charset="0"/>
                </a:endParaRPr>
              </a:p>
            </p:txBody>
          </p:sp>
          <p:sp>
            <p:nvSpPr>
              <p:cNvPr id="11284" name="Rectangle 23"/>
              <p:cNvSpPr>
                <a:spLocks noChangeArrowheads="1"/>
              </p:cNvSpPr>
              <p:nvPr/>
            </p:nvSpPr>
            <p:spPr bwMode="auto">
              <a:xfrm>
                <a:off x="2580" y="15681"/>
                <a:ext cx="3124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8580" tIns="34290" rIns="68580" bIns="34290"/>
              <a:lstStyle/>
              <a:p>
                <a:pPr algn="ctr"/>
                <a:r>
                  <a:rPr lang="ru-RU" sz="1200">
                    <a:solidFill>
                      <a:srgbClr val="000000"/>
                    </a:solidFill>
                    <a:latin typeface="Tahoma" pitchFamily="34" charset="0"/>
                  </a:rPr>
                  <a:t>Зона ближайшего развития</a:t>
                </a:r>
                <a:endParaRPr lang="ru-RU" sz="1200">
                  <a:latin typeface="Tahoma" pitchFamily="34" charset="0"/>
                </a:endParaRPr>
              </a:p>
            </p:txBody>
          </p:sp>
          <p:sp>
            <p:nvSpPr>
              <p:cNvPr id="11285" name="Rectangle 24"/>
              <p:cNvSpPr>
                <a:spLocks noChangeArrowheads="1"/>
              </p:cNvSpPr>
              <p:nvPr/>
            </p:nvSpPr>
            <p:spPr bwMode="auto">
              <a:xfrm>
                <a:off x="2851" y="16221"/>
                <a:ext cx="312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8580" tIns="34290" rIns="68580" bIns="34290"/>
              <a:lstStyle/>
              <a:p>
                <a:pPr algn="ctr"/>
                <a:r>
                  <a:rPr lang="ru-RU" sz="1200">
                    <a:solidFill>
                      <a:srgbClr val="000000"/>
                    </a:solidFill>
                    <a:latin typeface="Tahoma" pitchFamily="34" charset="0"/>
                  </a:rPr>
                  <a:t>Зона непосильной трудности</a:t>
                </a:r>
                <a:endParaRPr lang="ru-RU" sz="1200">
                  <a:latin typeface="Tahoma" pitchFamily="34" charset="0"/>
                </a:endParaRPr>
              </a:p>
            </p:txBody>
          </p:sp>
          <p:sp>
            <p:nvSpPr>
              <p:cNvPr id="11286" name="Line 25"/>
              <p:cNvSpPr>
                <a:spLocks noChangeShapeType="1"/>
              </p:cNvSpPr>
              <p:nvPr/>
            </p:nvSpPr>
            <p:spPr bwMode="auto">
              <a:xfrm flipH="1">
                <a:off x="7248" y="13189"/>
                <a:ext cx="1538" cy="35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7" name="Line 26"/>
              <p:cNvSpPr>
                <a:spLocks noChangeShapeType="1"/>
              </p:cNvSpPr>
              <p:nvPr/>
            </p:nvSpPr>
            <p:spPr bwMode="auto">
              <a:xfrm flipV="1">
                <a:off x="5568" y="14196"/>
                <a:ext cx="544" cy="121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8" name="Line 27"/>
              <p:cNvSpPr>
                <a:spLocks noChangeShapeType="1"/>
              </p:cNvSpPr>
              <p:nvPr/>
            </p:nvSpPr>
            <p:spPr bwMode="auto">
              <a:xfrm flipV="1">
                <a:off x="6112" y="14601"/>
                <a:ext cx="1222" cy="16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9" name="Line 28"/>
              <p:cNvSpPr>
                <a:spLocks noChangeShapeType="1"/>
              </p:cNvSpPr>
              <p:nvPr/>
            </p:nvSpPr>
            <p:spPr bwMode="auto">
              <a:xfrm flipV="1">
                <a:off x="5840" y="14466"/>
                <a:ext cx="951" cy="135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90" name="Rectangle 29"/>
              <p:cNvSpPr>
                <a:spLocks noChangeArrowheads="1"/>
              </p:cNvSpPr>
              <p:nvPr/>
            </p:nvSpPr>
            <p:spPr bwMode="auto">
              <a:xfrm>
                <a:off x="8557" y="16356"/>
                <a:ext cx="3124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8580" tIns="34290" rIns="68580" bIns="34290"/>
              <a:lstStyle/>
              <a:p>
                <a:pPr algn="ctr"/>
                <a:r>
                  <a:rPr lang="ru-RU" sz="1200">
                    <a:solidFill>
                      <a:srgbClr val="000000"/>
                    </a:solidFill>
                    <a:latin typeface="Tahoma" pitchFamily="34" charset="0"/>
                  </a:rPr>
                  <a:t>Точка трудности</a:t>
                </a:r>
                <a:endParaRPr lang="ru-RU" sz="1200">
                  <a:latin typeface="Tahoma" pitchFamily="34" charset="0"/>
                </a:endParaRPr>
              </a:p>
            </p:txBody>
          </p:sp>
          <p:sp>
            <p:nvSpPr>
              <p:cNvPr id="7188" name="Rectangle 30"/>
              <p:cNvSpPr>
                <a:spLocks noChangeArrowheads="1"/>
              </p:cNvSpPr>
              <p:nvPr/>
            </p:nvSpPr>
            <p:spPr bwMode="auto">
              <a:xfrm>
                <a:off x="7698" y="11929"/>
                <a:ext cx="3963" cy="62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8580" tIns="34290" rIns="68580" bIns="34290"/>
              <a:lstStyle/>
              <a:p>
                <a:pPr algn="ctr">
                  <a:defRPr/>
                </a:pPr>
                <a:r>
                  <a:rPr lang="ru-RU" sz="1200" dirty="0">
                    <a:solidFill>
                      <a:srgbClr val="000000"/>
                    </a:solidFill>
                    <a:latin typeface="Tahoma" pitchFamily="34" charset="0"/>
                  </a:rPr>
                  <a:t>Плоскость способности</a:t>
                </a:r>
                <a:r>
                  <a:rPr lang="en-US" sz="1200" dirty="0">
                    <a:solidFill>
                      <a:srgbClr val="000000"/>
                    </a:solidFill>
                    <a:latin typeface="Tahoma" pitchFamily="34" charset="0"/>
                  </a:rPr>
                  <a:t> </a:t>
                </a:r>
                <a:r>
                  <a:rPr lang="ru-RU" sz="1200" dirty="0">
                    <a:solidFill>
                      <a:srgbClr val="000000"/>
                    </a:solidFill>
                    <a:latin typeface="Tahoma" pitchFamily="34" charset="0"/>
                  </a:rPr>
                  <a:t>действовать</a:t>
                </a:r>
              </a:p>
              <a:p>
                <a:pPr algn="ctr">
                  <a:defRPr/>
                </a:pPr>
                <a:r>
                  <a:rPr lang="ru-RU" sz="1200" dirty="0">
                    <a:solidFill>
                      <a:srgbClr val="000000"/>
                    </a:solidFill>
                    <a:latin typeface="Tahoma" pitchFamily="34" charset="0"/>
                  </a:rPr>
                  <a:t> «в  уме» </a:t>
                </a:r>
                <a:endParaRPr lang="ru-RU" sz="1200" dirty="0">
                  <a:latin typeface="Tahoma" pitchFamily="34" charset="0"/>
                </a:endParaRPr>
              </a:p>
            </p:txBody>
          </p:sp>
          <p:sp>
            <p:nvSpPr>
              <p:cNvPr id="11292" name="Line 31"/>
              <p:cNvSpPr>
                <a:spLocks noChangeShapeType="1"/>
              </p:cNvSpPr>
              <p:nvPr/>
            </p:nvSpPr>
            <p:spPr bwMode="auto">
              <a:xfrm flipV="1">
                <a:off x="6967" y="12197"/>
                <a:ext cx="732" cy="1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0" name="Rectangle 32"/>
              <p:cNvSpPr>
                <a:spLocks noChangeArrowheads="1"/>
              </p:cNvSpPr>
              <p:nvPr/>
            </p:nvSpPr>
            <p:spPr bwMode="auto">
              <a:xfrm>
                <a:off x="1123" y="13003"/>
                <a:ext cx="2882" cy="537"/>
              </a:xfrm>
              <a:prstGeom prst="rect">
                <a:avLst/>
              </a:prstGeom>
              <a:solidFill>
                <a:schemeClr val="tx1">
                  <a:lumMod val="60000"/>
                  <a:lumOff val="4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8580" tIns="34290" rIns="68580" bIns="34290"/>
              <a:lstStyle/>
              <a:p>
                <a:pPr algn="ctr">
                  <a:defRPr/>
                </a:pPr>
                <a:r>
                  <a:rPr lang="ru-RU" sz="1200" dirty="0">
                    <a:solidFill>
                      <a:srgbClr val="000000"/>
                    </a:solidFill>
                    <a:latin typeface="Tahoma" pitchFamily="34" charset="0"/>
                  </a:rPr>
                  <a:t>Плоскость личностных изменений</a:t>
                </a:r>
                <a:endParaRPr lang="ru-RU" sz="1200" dirty="0">
                  <a:latin typeface="Tahoma" pitchFamily="34" charset="0"/>
                </a:endParaRPr>
              </a:p>
            </p:txBody>
          </p:sp>
          <p:sp>
            <p:nvSpPr>
              <p:cNvPr id="11294" name="Line 33"/>
              <p:cNvSpPr>
                <a:spLocks noChangeShapeType="1"/>
              </p:cNvSpPr>
              <p:nvPr/>
            </p:nvSpPr>
            <p:spPr bwMode="auto">
              <a:xfrm flipH="1" flipV="1">
                <a:off x="6112" y="11091"/>
                <a:ext cx="1392" cy="1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95" name="Oval 34"/>
              <p:cNvSpPr>
                <a:spLocks noChangeAspect="1" noChangeArrowheads="1"/>
              </p:cNvSpPr>
              <p:nvPr/>
            </p:nvSpPr>
            <p:spPr bwMode="auto">
              <a:xfrm>
                <a:off x="7334" y="14132"/>
                <a:ext cx="272" cy="134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96" name="Line 35"/>
              <p:cNvSpPr>
                <a:spLocks noChangeShapeType="1"/>
              </p:cNvSpPr>
              <p:nvPr/>
            </p:nvSpPr>
            <p:spPr bwMode="auto">
              <a:xfrm flipH="1" flipV="1">
                <a:off x="7470" y="14196"/>
                <a:ext cx="1223" cy="21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1297" name="Group 36"/>
              <p:cNvGrpSpPr>
                <a:grpSpLocks/>
              </p:cNvGrpSpPr>
              <p:nvPr/>
            </p:nvGrpSpPr>
            <p:grpSpPr bwMode="auto">
              <a:xfrm rot="-5400000">
                <a:off x="3385" y="11058"/>
                <a:ext cx="1082" cy="2446"/>
                <a:chOff x="5025" y="10686"/>
                <a:chExt cx="1087" cy="2430"/>
              </a:xfrm>
            </p:grpSpPr>
            <p:grpSp>
              <p:nvGrpSpPr>
                <p:cNvPr id="11322" name="Group 37"/>
                <p:cNvGrpSpPr>
                  <a:grpSpLocks/>
                </p:cNvGrpSpPr>
                <p:nvPr/>
              </p:nvGrpSpPr>
              <p:grpSpPr bwMode="auto">
                <a:xfrm rot="-4077735">
                  <a:off x="4354" y="11357"/>
                  <a:ext cx="2430" cy="1087"/>
                  <a:chOff x="4194" y="1881"/>
                  <a:chExt cx="3240" cy="1440"/>
                </a:xfrm>
              </p:grpSpPr>
              <p:sp>
                <p:nvSpPr>
                  <p:cNvPr id="11324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4194" y="1881"/>
                    <a:ext cx="3240" cy="1440"/>
                  </a:xfrm>
                  <a:prstGeom prst="ellipse">
                    <a:avLst/>
                  </a:prstGeom>
                  <a:solidFill>
                    <a:srgbClr val="FFCC99">
                      <a:alpha val="32941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325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4194" y="2061"/>
                    <a:ext cx="2340" cy="1080"/>
                  </a:xfrm>
                  <a:prstGeom prst="ellipse">
                    <a:avLst/>
                  </a:prstGeom>
                  <a:solidFill>
                    <a:srgbClr val="00FF00">
                      <a:alpha val="50195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326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4194" y="2241"/>
                    <a:ext cx="1440" cy="720"/>
                  </a:xfrm>
                  <a:prstGeom prst="ellipse">
                    <a:avLst/>
                  </a:prstGeom>
                  <a:solidFill>
                    <a:srgbClr val="FFFF00">
                      <a:alpha val="50195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323" name="Oval 41"/>
                <p:cNvSpPr>
                  <a:spLocks noChangeAspect="1" noChangeArrowheads="1"/>
                </p:cNvSpPr>
                <p:nvPr/>
              </p:nvSpPr>
              <p:spPr bwMode="auto">
                <a:xfrm rot="-4077827">
                  <a:off x="5637" y="11428"/>
                  <a:ext cx="270" cy="136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1298" name="Group 42"/>
              <p:cNvGrpSpPr>
                <a:grpSpLocks/>
              </p:cNvGrpSpPr>
              <p:nvPr/>
            </p:nvGrpSpPr>
            <p:grpSpPr bwMode="auto">
              <a:xfrm rot="-4208741">
                <a:off x="3800" y="10646"/>
                <a:ext cx="1081" cy="2445"/>
                <a:chOff x="5025" y="10686"/>
                <a:chExt cx="1087" cy="2430"/>
              </a:xfrm>
            </p:grpSpPr>
            <p:grpSp>
              <p:nvGrpSpPr>
                <p:cNvPr id="11317" name="Group 43"/>
                <p:cNvGrpSpPr>
                  <a:grpSpLocks/>
                </p:cNvGrpSpPr>
                <p:nvPr/>
              </p:nvGrpSpPr>
              <p:grpSpPr bwMode="auto">
                <a:xfrm rot="-4077735">
                  <a:off x="4354" y="11357"/>
                  <a:ext cx="2430" cy="1087"/>
                  <a:chOff x="4194" y="1881"/>
                  <a:chExt cx="3240" cy="1440"/>
                </a:xfrm>
              </p:grpSpPr>
              <p:sp>
                <p:nvSpPr>
                  <p:cNvPr id="11319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4194" y="1881"/>
                    <a:ext cx="3240" cy="1440"/>
                  </a:xfrm>
                  <a:prstGeom prst="ellipse">
                    <a:avLst/>
                  </a:prstGeom>
                  <a:solidFill>
                    <a:srgbClr val="FFCC99">
                      <a:alpha val="32941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320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4194" y="2061"/>
                    <a:ext cx="2340" cy="1080"/>
                  </a:xfrm>
                  <a:prstGeom prst="ellipse">
                    <a:avLst/>
                  </a:prstGeom>
                  <a:solidFill>
                    <a:srgbClr val="00FF00">
                      <a:alpha val="50195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321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4194" y="2241"/>
                    <a:ext cx="1440" cy="720"/>
                  </a:xfrm>
                  <a:prstGeom prst="ellipse">
                    <a:avLst/>
                  </a:prstGeom>
                  <a:solidFill>
                    <a:srgbClr val="FFFF00">
                      <a:alpha val="50195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318" name="Oval 47"/>
                <p:cNvSpPr>
                  <a:spLocks noChangeAspect="1" noChangeArrowheads="1"/>
                </p:cNvSpPr>
                <p:nvPr/>
              </p:nvSpPr>
              <p:spPr bwMode="auto">
                <a:xfrm rot="-4077827">
                  <a:off x="5637" y="11428"/>
                  <a:ext cx="270" cy="136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1299" name="Group 48"/>
              <p:cNvGrpSpPr>
                <a:grpSpLocks/>
              </p:cNvGrpSpPr>
              <p:nvPr/>
            </p:nvGrpSpPr>
            <p:grpSpPr bwMode="auto">
              <a:xfrm rot="-1895809">
                <a:off x="4450" y="10353"/>
                <a:ext cx="1088" cy="2430"/>
                <a:chOff x="5025" y="10686"/>
                <a:chExt cx="1087" cy="2430"/>
              </a:xfrm>
            </p:grpSpPr>
            <p:grpSp>
              <p:nvGrpSpPr>
                <p:cNvPr id="11312" name="Group 49"/>
                <p:cNvGrpSpPr>
                  <a:grpSpLocks/>
                </p:cNvGrpSpPr>
                <p:nvPr/>
              </p:nvGrpSpPr>
              <p:grpSpPr bwMode="auto">
                <a:xfrm rot="-4077735">
                  <a:off x="4354" y="11357"/>
                  <a:ext cx="2430" cy="1087"/>
                  <a:chOff x="4194" y="1881"/>
                  <a:chExt cx="3240" cy="1440"/>
                </a:xfrm>
              </p:grpSpPr>
              <p:sp>
                <p:nvSpPr>
                  <p:cNvPr id="11314" name="Oval 50"/>
                  <p:cNvSpPr>
                    <a:spLocks noChangeArrowheads="1"/>
                  </p:cNvSpPr>
                  <p:nvPr/>
                </p:nvSpPr>
                <p:spPr bwMode="auto">
                  <a:xfrm>
                    <a:off x="4194" y="1881"/>
                    <a:ext cx="3240" cy="1440"/>
                  </a:xfrm>
                  <a:prstGeom prst="ellipse">
                    <a:avLst/>
                  </a:prstGeom>
                  <a:solidFill>
                    <a:srgbClr val="FFCC99">
                      <a:alpha val="32941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315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4194" y="2061"/>
                    <a:ext cx="2340" cy="1080"/>
                  </a:xfrm>
                  <a:prstGeom prst="ellipse">
                    <a:avLst/>
                  </a:prstGeom>
                  <a:solidFill>
                    <a:srgbClr val="00FF00">
                      <a:alpha val="50195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316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4194" y="2241"/>
                    <a:ext cx="1440" cy="720"/>
                  </a:xfrm>
                  <a:prstGeom prst="ellipse">
                    <a:avLst/>
                  </a:prstGeom>
                  <a:solidFill>
                    <a:srgbClr val="FFFF00">
                      <a:alpha val="50195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313" name="Oval 53"/>
                <p:cNvSpPr>
                  <a:spLocks noChangeAspect="1" noChangeArrowheads="1"/>
                </p:cNvSpPr>
                <p:nvPr/>
              </p:nvSpPr>
              <p:spPr bwMode="auto">
                <a:xfrm rot="-4077827">
                  <a:off x="5637" y="11428"/>
                  <a:ext cx="270" cy="136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1300" name="Group 54"/>
              <p:cNvGrpSpPr>
                <a:grpSpLocks/>
              </p:cNvGrpSpPr>
              <p:nvPr/>
            </p:nvGrpSpPr>
            <p:grpSpPr bwMode="auto">
              <a:xfrm>
                <a:off x="5057" y="10432"/>
                <a:ext cx="1087" cy="2431"/>
                <a:chOff x="5025" y="10686"/>
                <a:chExt cx="1087" cy="2430"/>
              </a:xfrm>
            </p:grpSpPr>
            <p:grpSp>
              <p:nvGrpSpPr>
                <p:cNvPr id="11307" name="Group 55"/>
                <p:cNvGrpSpPr>
                  <a:grpSpLocks/>
                </p:cNvGrpSpPr>
                <p:nvPr/>
              </p:nvGrpSpPr>
              <p:grpSpPr bwMode="auto">
                <a:xfrm rot="-4077735">
                  <a:off x="4354" y="11357"/>
                  <a:ext cx="2430" cy="1087"/>
                  <a:chOff x="4194" y="1881"/>
                  <a:chExt cx="3240" cy="1440"/>
                </a:xfrm>
              </p:grpSpPr>
              <p:sp>
                <p:nvSpPr>
                  <p:cNvPr id="11309" name="Oval 56"/>
                  <p:cNvSpPr>
                    <a:spLocks noChangeArrowheads="1"/>
                  </p:cNvSpPr>
                  <p:nvPr/>
                </p:nvSpPr>
                <p:spPr bwMode="auto">
                  <a:xfrm>
                    <a:off x="4194" y="1881"/>
                    <a:ext cx="3240" cy="1440"/>
                  </a:xfrm>
                  <a:prstGeom prst="ellipse">
                    <a:avLst/>
                  </a:prstGeom>
                  <a:solidFill>
                    <a:srgbClr val="FFCC99">
                      <a:alpha val="32941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310" name="Oval 57"/>
                  <p:cNvSpPr>
                    <a:spLocks noChangeArrowheads="1"/>
                  </p:cNvSpPr>
                  <p:nvPr/>
                </p:nvSpPr>
                <p:spPr bwMode="auto">
                  <a:xfrm>
                    <a:off x="4194" y="2061"/>
                    <a:ext cx="2340" cy="1080"/>
                  </a:xfrm>
                  <a:prstGeom prst="ellipse">
                    <a:avLst/>
                  </a:prstGeom>
                  <a:solidFill>
                    <a:srgbClr val="00FF00">
                      <a:alpha val="50195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311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4194" y="2241"/>
                    <a:ext cx="1440" cy="720"/>
                  </a:xfrm>
                  <a:prstGeom prst="ellipse">
                    <a:avLst/>
                  </a:prstGeom>
                  <a:solidFill>
                    <a:srgbClr val="FFFF00">
                      <a:alpha val="50195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308" name="Oval 59"/>
                <p:cNvSpPr>
                  <a:spLocks noChangeAspect="1" noChangeArrowheads="1"/>
                </p:cNvSpPr>
                <p:nvPr/>
              </p:nvSpPr>
              <p:spPr bwMode="auto">
                <a:xfrm rot="-4077827">
                  <a:off x="5637" y="11428"/>
                  <a:ext cx="270" cy="136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1301" name="Group 60"/>
              <p:cNvGrpSpPr>
                <a:grpSpLocks/>
              </p:cNvGrpSpPr>
              <p:nvPr/>
            </p:nvGrpSpPr>
            <p:grpSpPr bwMode="auto">
              <a:xfrm>
                <a:off x="4927" y="11713"/>
                <a:ext cx="2539" cy="1079"/>
                <a:chOff x="3954" y="11602"/>
                <a:chExt cx="2539" cy="1079"/>
              </a:xfrm>
            </p:grpSpPr>
            <p:grpSp>
              <p:nvGrpSpPr>
                <p:cNvPr id="11302" name="Group 61"/>
                <p:cNvGrpSpPr>
                  <a:grpSpLocks/>
                </p:cNvGrpSpPr>
                <p:nvPr/>
              </p:nvGrpSpPr>
              <p:grpSpPr bwMode="auto">
                <a:xfrm rot="-1337157">
                  <a:off x="3954" y="11602"/>
                  <a:ext cx="2539" cy="1079"/>
                  <a:chOff x="4070" y="1881"/>
                  <a:chExt cx="3364" cy="1440"/>
                </a:xfrm>
              </p:grpSpPr>
              <p:sp>
                <p:nvSpPr>
                  <p:cNvPr id="11304" name="Oval 62"/>
                  <p:cNvSpPr>
                    <a:spLocks noChangeArrowheads="1"/>
                  </p:cNvSpPr>
                  <p:nvPr/>
                </p:nvSpPr>
                <p:spPr bwMode="auto">
                  <a:xfrm>
                    <a:off x="4194" y="1881"/>
                    <a:ext cx="3240" cy="1440"/>
                  </a:xfrm>
                  <a:prstGeom prst="ellipse">
                    <a:avLst/>
                  </a:prstGeom>
                  <a:solidFill>
                    <a:srgbClr val="FFCC99">
                      <a:alpha val="32941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305" name="Oval 63"/>
                  <p:cNvSpPr>
                    <a:spLocks noChangeArrowheads="1"/>
                  </p:cNvSpPr>
                  <p:nvPr/>
                </p:nvSpPr>
                <p:spPr bwMode="auto">
                  <a:xfrm>
                    <a:off x="4070" y="2008"/>
                    <a:ext cx="2340" cy="1080"/>
                  </a:xfrm>
                  <a:prstGeom prst="ellipse">
                    <a:avLst/>
                  </a:prstGeom>
                  <a:solidFill>
                    <a:srgbClr val="00FF00">
                      <a:alpha val="50195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306" name="Oval 64"/>
                  <p:cNvSpPr>
                    <a:spLocks noChangeArrowheads="1"/>
                  </p:cNvSpPr>
                  <p:nvPr/>
                </p:nvSpPr>
                <p:spPr bwMode="auto">
                  <a:xfrm>
                    <a:off x="4193" y="2241"/>
                    <a:ext cx="1440" cy="720"/>
                  </a:xfrm>
                  <a:prstGeom prst="ellipse">
                    <a:avLst/>
                  </a:prstGeom>
                  <a:solidFill>
                    <a:srgbClr val="FFFF00">
                      <a:alpha val="50195"/>
                    </a:srgbClr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303" name="Oval 65"/>
                <p:cNvSpPr>
                  <a:spLocks noChangeAspect="1" noChangeArrowheads="1"/>
                </p:cNvSpPr>
                <p:nvPr/>
              </p:nvSpPr>
              <p:spPr bwMode="auto">
                <a:xfrm rot="-1789112">
                  <a:off x="5506" y="11870"/>
                  <a:ext cx="272" cy="134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66" name="Прямоугольник 65"/>
            <p:cNvSpPr/>
            <p:nvPr/>
          </p:nvSpPr>
          <p:spPr>
            <a:xfrm>
              <a:off x="4929188" y="1357313"/>
              <a:ext cx="1643062" cy="357187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1200" dirty="0">
                  <a:solidFill>
                    <a:schemeClr val="accent6">
                      <a:lumMod val="10000"/>
                    </a:schemeClr>
                  </a:solidFill>
                </a:rPr>
                <a:t>Плоскость развития рефлексии</a:t>
              </a:r>
            </a:p>
          </p:txBody>
        </p:sp>
        <p:sp>
          <p:nvSpPr>
            <p:cNvPr id="11273" name="Line 33"/>
            <p:cNvSpPr>
              <a:spLocks noChangeShapeType="1"/>
            </p:cNvSpPr>
            <p:nvPr/>
          </p:nvSpPr>
          <p:spPr bwMode="auto">
            <a:xfrm flipH="1">
              <a:off x="3286125" y="1500188"/>
              <a:ext cx="1643063" cy="214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714375" y="1428750"/>
              <a:ext cx="2071688" cy="357188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1200" dirty="0">
                  <a:solidFill>
                    <a:schemeClr val="accent6">
                      <a:lumMod val="10000"/>
                    </a:schemeClr>
                  </a:solidFill>
                </a:rPr>
                <a:t>Плоскость способности к преодолению трудности</a:t>
              </a: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5357813" y="1857375"/>
              <a:ext cx="2857500" cy="7143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1200" dirty="0">
                  <a:solidFill>
                    <a:schemeClr val="accent6">
                      <a:lumMod val="10000"/>
                    </a:schemeClr>
                  </a:solidFill>
                </a:rPr>
                <a:t>Когнитивные изменения, связанные с развитием способности действовать «в уме» (память, внимание и т.д.)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395288" y="0"/>
            <a:ext cx="8301037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5000"/>
              </a:lnSpc>
            </a:pPr>
            <a:r>
              <a:rPr lang="ru-RU" sz="2400" b="1" i="1" dirty="0">
                <a:solidFill>
                  <a:schemeClr val="tx2"/>
                </a:solidFill>
                <a:latin typeface="Tahoma" pitchFamily="34" charset="0"/>
              </a:rPr>
              <a:t>Использование </a:t>
            </a:r>
            <a:r>
              <a:rPr lang="ru-RU" sz="2400" b="1" i="1" dirty="0" err="1">
                <a:solidFill>
                  <a:schemeClr val="tx2"/>
                </a:solidFill>
                <a:latin typeface="Tahoma" pitchFamily="34" charset="0"/>
              </a:rPr>
              <a:t>рефлексивно-деятельностного</a:t>
            </a:r>
            <a:r>
              <a:rPr lang="ru-RU" sz="2400" b="1" i="1" dirty="0">
                <a:solidFill>
                  <a:schemeClr val="tx2"/>
                </a:solidFill>
                <a:latin typeface="Tahoma" pitchFamily="34" charset="0"/>
              </a:rPr>
              <a:t> подхода для развития способности действовать в уме на материале обучения </a:t>
            </a:r>
            <a:r>
              <a:rPr lang="ru-RU" sz="2400" b="1" i="1" dirty="0" smtClean="0">
                <a:solidFill>
                  <a:schemeClr val="tx2"/>
                </a:solidFill>
                <a:latin typeface="Tahoma" pitchFamily="34" charset="0"/>
              </a:rPr>
              <a:t>шахматам</a:t>
            </a:r>
            <a:r>
              <a:rPr lang="ru-RU" sz="2400" dirty="0" smtClean="0">
                <a:solidFill>
                  <a:schemeClr val="tx2"/>
                </a:solidFill>
                <a:latin typeface="Tahoma" pitchFamily="34" charset="0"/>
              </a:rPr>
              <a:t>  </a:t>
            </a:r>
            <a:r>
              <a:rPr lang="ru-RU" sz="2400" dirty="0">
                <a:solidFill>
                  <a:schemeClr val="tx2"/>
                </a:solidFill>
                <a:latin typeface="Tahoma" pitchFamily="34" charset="0"/>
              </a:rPr>
              <a:t/>
            </a:r>
            <a:br>
              <a:rPr lang="ru-RU" sz="2400" dirty="0">
                <a:solidFill>
                  <a:schemeClr val="tx2"/>
                </a:solidFill>
                <a:latin typeface="Tahoma" pitchFamily="34" charset="0"/>
              </a:rPr>
            </a:br>
            <a:endParaRPr lang="ru-RU" sz="2400" b="1" dirty="0">
              <a:solidFill>
                <a:schemeClr val="tx2"/>
              </a:solidFill>
              <a:latin typeface="Tahoma" pitchFamily="34" charset="0"/>
            </a:endParaRPr>
          </a:p>
        </p:txBody>
      </p:sp>
      <p:sp>
        <p:nvSpPr>
          <p:cNvPr id="12292" name="Rectangle 65"/>
          <p:cNvSpPr>
            <a:spLocks noGrp="1" noChangeArrowheads="1"/>
          </p:cNvSpPr>
          <p:nvPr>
            <p:ph type="body" idx="1"/>
          </p:nvPr>
        </p:nvSpPr>
        <p:spPr>
          <a:xfrm>
            <a:off x="285750" y="1500188"/>
            <a:ext cx="8858250" cy="5357812"/>
          </a:xfrm>
          <a:noFill/>
        </p:spPr>
        <p:txBody>
          <a:bodyPr/>
          <a:lstStyle/>
          <a:p>
            <a:pPr marL="6350" indent="22225" eaLnBrk="1" hangingPunct="1">
              <a:buFontTx/>
              <a:buNone/>
            </a:pPr>
            <a:endParaRPr lang="ru-RU" sz="2800" dirty="0" smtClean="0"/>
          </a:p>
        </p:txBody>
      </p:sp>
      <p:sp>
        <p:nvSpPr>
          <p:cNvPr id="12293" name="Rectangle 66"/>
          <p:cNvSpPr>
            <a:spLocks noChangeArrowheads="1"/>
          </p:cNvSpPr>
          <p:nvPr/>
        </p:nvSpPr>
        <p:spPr bwMode="auto">
          <a:xfrm>
            <a:off x="468313" y="2492375"/>
            <a:ext cx="8353425" cy="38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9750" indent="-539750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endParaRPr lang="ru-RU" sz="2400">
              <a:latin typeface="Tahoma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1571625"/>
            <a:ext cx="3240088" cy="2430463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3" y="1571625"/>
            <a:ext cx="3238500" cy="2428875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88" y="4286250"/>
            <a:ext cx="3238500" cy="2428875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3" y="4214813"/>
            <a:ext cx="3238500" cy="2428875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428625" y="214313"/>
            <a:ext cx="83010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b="1" dirty="0"/>
          </a:p>
          <a:p>
            <a:pPr algn="ctr">
              <a:defRPr/>
            </a:pPr>
            <a:endParaRPr lang="ru-RU" b="1" dirty="0"/>
          </a:p>
          <a:p>
            <a:pPr algn="ctr">
              <a:defRPr/>
            </a:pPr>
            <a:endParaRPr lang="ru-RU" b="1" dirty="0"/>
          </a:p>
          <a:p>
            <a:pPr algn="ctr">
              <a:defRPr/>
            </a:pPr>
            <a:r>
              <a:rPr lang="ru-RU" sz="2400" b="1" dirty="0"/>
              <a:t>В специальной школе проводились уроки шахмат</a:t>
            </a:r>
          </a:p>
          <a:p>
            <a:pPr algn="ctr">
              <a:defRPr/>
            </a:pPr>
            <a:r>
              <a:rPr lang="ru-RU" sz="2400" b="1" dirty="0"/>
              <a:t>для детей с глубокой умственной отсталостью</a:t>
            </a:r>
          </a:p>
          <a:p>
            <a:pPr algn="ctr">
              <a:lnSpc>
                <a:spcPct val="115000"/>
              </a:lnSpc>
              <a:defRPr/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00063" y="1357313"/>
            <a:ext cx="7754937" cy="5286375"/>
          </a:xfrm>
        </p:spPr>
        <p:txBody>
          <a:bodyPr/>
          <a:lstStyle/>
          <a:p>
            <a:pPr algn="r" eaLnBrk="1" hangingPunct="1">
              <a:buFontTx/>
              <a:buNone/>
              <a:defRPr/>
            </a:pPr>
            <a:r>
              <a:rPr lang="ru-RU" sz="1600" b="1" dirty="0" smtClean="0"/>
              <a:t>Пример. Кристина.</a:t>
            </a:r>
          </a:p>
          <a:p>
            <a:pPr algn="r" eaLnBrk="1" hangingPunct="1">
              <a:buFontTx/>
              <a:buNone/>
              <a:defRPr/>
            </a:pPr>
            <a:r>
              <a:rPr lang="ru-RU" sz="1600" b="1" dirty="0" smtClean="0"/>
              <a:t>Еще в декабре не могла назвать ни одной</a:t>
            </a:r>
          </a:p>
          <a:p>
            <a:pPr algn="r" eaLnBrk="1" hangingPunct="1">
              <a:buFontTx/>
              <a:buNone/>
              <a:defRPr/>
            </a:pPr>
            <a:r>
              <a:rPr lang="ru-RU" sz="1600" b="1" dirty="0" smtClean="0"/>
              <a:t>шахматной фигуры, не различала черные и белые</a:t>
            </a:r>
          </a:p>
          <a:p>
            <a:pPr algn="r" eaLnBrk="1" hangingPunct="1">
              <a:buFontTx/>
              <a:buNone/>
              <a:defRPr/>
            </a:pPr>
            <a:r>
              <a:rPr lang="ru-RU" sz="1600" b="1" dirty="0" smtClean="0"/>
              <a:t>клетки на шахматной доске, не была способна</a:t>
            </a:r>
          </a:p>
          <a:p>
            <a:pPr algn="r" eaLnBrk="1" hangingPunct="1">
              <a:buFontTx/>
              <a:buNone/>
              <a:defRPr/>
            </a:pPr>
            <a:r>
              <a:rPr lang="ru-RU" sz="1600" b="1" dirty="0" smtClean="0"/>
              <a:t>прокомментировать свои действия</a:t>
            </a:r>
          </a:p>
          <a:p>
            <a:pPr algn="r" eaLnBrk="1" hangingPunct="1">
              <a:buFontTx/>
              <a:buNone/>
              <a:defRPr/>
            </a:pPr>
            <a:endParaRPr lang="ru-RU" sz="1600" b="1" dirty="0" smtClean="0"/>
          </a:p>
          <a:p>
            <a:pPr algn="r" eaLnBrk="1" hangingPunct="1">
              <a:buFontTx/>
              <a:buNone/>
              <a:defRPr/>
            </a:pPr>
            <a:r>
              <a:rPr lang="ru-RU" sz="1600" b="1" dirty="0" smtClean="0"/>
              <a:t>В марте (спустя 2 месяца занятий): различает</a:t>
            </a:r>
          </a:p>
          <a:p>
            <a:pPr algn="r" eaLnBrk="1" hangingPunct="1">
              <a:buFontTx/>
              <a:buNone/>
              <a:defRPr/>
            </a:pPr>
            <a:r>
              <a:rPr lang="ru-RU" sz="1600" b="1" dirty="0" smtClean="0"/>
              <a:t>шахматные фигуры, может определить фигуру на</a:t>
            </a:r>
          </a:p>
          <a:p>
            <a:pPr algn="r" eaLnBrk="1" hangingPunct="1">
              <a:buFontTx/>
              <a:buNone/>
              <a:defRPr/>
            </a:pPr>
            <a:r>
              <a:rPr lang="ru-RU" sz="1600" b="1" dirty="0" smtClean="0"/>
              <a:t>ощупь, различает черные и белые клетки на доске,</a:t>
            </a:r>
          </a:p>
          <a:p>
            <a:pPr algn="r" eaLnBrk="1" hangingPunct="1">
              <a:buFontTx/>
              <a:buNone/>
              <a:defRPr/>
            </a:pPr>
            <a:r>
              <a:rPr lang="ru-RU" sz="1600" b="1" dirty="0" smtClean="0"/>
              <a:t>может поставить фигуру на клетку «своего» цвета</a:t>
            </a:r>
          </a:p>
          <a:p>
            <a:pPr algn="r" eaLnBrk="1" hangingPunct="1">
              <a:buFontTx/>
              <a:buNone/>
              <a:defRPr/>
            </a:pPr>
            <a:r>
              <a:rPr lang="ru-RU" sz="1600" b="1" dirty="0" smtClean="0"/>
              <a:t>в заданном порядке. </a:t>
            </a:r>
          </a:p>
          <a:p>
            <a:pPr algn="r" eaLnBrk="1" hangingPunct="1">
              <a:buFontTx/>
              <a:buNone/>
              <a:defRPr/>
            </a:pPr>
            <a:endParaRPr lang="ru-RU" sz="1600" b="1" dirty="0" smtClean="0"/>
          </a:p>
          <a:p>
            <a:pPr algn="r" eaLnBrk="1" hangingPunct="1">
              <a:buFontTx/>
              <a:buNone/>
              <a:defRPr/>
            </a:pPr>
            <a:endParaRPr lang="ru-RU" sz="1600" b="1" dirty="0" smtClean="0"/>
          </a:p>
          <a:p>
            <a:pPr algn="r" eaLnBrk="1" hangingPunct="1">
              <a:buFontTx/>
              <a:buNone/>
              <a:defRPr/>
            </a:pPr>
            <a:r>
              <a:rPr lang="ru-RU" sz="1600" b="1" dirty="0" smtClean="0"/>
              <a:t>В мае: очень любит играть в шахматы, </a:t>
            </a:r>
          </a:p>
          <a:p>
            <a:pPr algn="r" eaLnBrk="1" hangingPunct="1">
              <a:buFontTx/>
              <a:buNone/>
              <a:defRPr/>
            </a:pPr>
            <a:r>
              <a:rPr lang="ru-RU" sz="1600" b="1" dirty="0" smtClean="0"/>
              <a:t>знает и соблюдает правила, </a:t>
            </a:r>
          </a:p>
          <a:p>
            <a:pPr algn="r" eaLnBrk="1" hangingPunct="1">
              <a:buFontTx/>
              <a:buNone/>
              <a:defRPr/>
            </a:pPr>
            <a:r>
              <a:rPr lang="ru-RU" sz="1600" b="1" dirty="0" smtClean="0"/>
              <a:t>но не позволяет противнику «есть» свои фигуры.</a:t>
            </a:r>
          </a:p>
          <a:p>
            <a:pPr marL="6350" indent="22225" eaLnBrk="1" hangingPunct="1">
              <a:buFontTx/>
              <a:buNone/>
              <a:defRPr/>
            </a:pPr>
            <a:endParaRPr lang="ru-RU" sz="1800" dirty="0" smtClean="0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468313" y="2492375"/>
            <a:ext cx="8353425" cy="38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9750" indent="-539750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endParaRPr lang="ru-RU" sz="2400">
              <a:latin typeface="Tahoma" pitchFamily="34" charset="0"/>
            </a:endParaRPr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1500188"/>
            <a:ext cx="2303462" cy="1630362"/>
          </a:xfrm>
          <a:prstGeom prst="rect">
            <a:avLst/>
          </a:prstGeom>
          <a:noFill/>
          <a:ln w="222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3" y="3143250"/>
            <a:ext cx="2286000" cy="1639888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" y="4857750"/>
            <a:ext cx="2287588" cy="1714500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95288" y="0"/>
            <a:ext cx="8301037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15000"/>
              </a:lnSpc>
              <a:defRPr/>
            </a:pP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Рефлексивно-деятельностный подход</a:t>
            </a:r>
          </a:p>
        </p:txBody>
      </p:sp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468313" y="2000250"/>
            <a:ext cx="8353425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533400" algn="ctr">
              <a:lnSpc>
                <a:spcPct val="115000"/>
              </a:lnSpc>
              <a:spcBef>
                <a:spcPct val="35000"/>
              </a:spcBef>
              <a:spcAft>
                <a:spcPct val="15000"/>
              </a:spcAft>
            </a:pPr>
            <a:r>
              <a:rPr lang="ru-RU" sz="2800" b="1">
                <a:latin typeface="Tahoma" pitchFamily="34" charset="0"/>
              </a:rPr>
              <a:t>Помощь в рефлексивно-деятельностном подходе выступает как поддержка взрослым субъектной позиции ребенка и процессов, связанных с реализацией, рефлексией, перестройкой и конструированием способов деятельности </a:t>
            </a:r>
          </a:p>
          <a:p>
            <a:pPr indent="533400">
              <a:lnSpc>
                <a:spcPct val="115000"/>
              </a:lnSpc>
              <a:spcBef>
                <a:spcPct val="35000"/>
              </a:spcBef>
            </a:pPr>
            <a:endParaRPr lang="ru-RU" sz="2800" b="1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95288" y="0"/>
            <a:ext cx="8301037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15000"/>
              </a:lnSpc>
              <a:defRPr/>
            </a:pPr>
            <a:r>
              <a:rPr lang="ru-RU" sz="2400" b="1" dirty="0">
                <a:latin typeface="Tahoma" pitchFamily="34" charset="0"/>
              </a:rPr>
              <a:t>Обучение ведет за собой развитие </a:t>
            </a:r>
            <a:r>
              <a:rPr lang="ru-RU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ru-RU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611188" y="1714500"/>
            <a:ext cx="7920037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533400" algn="ctr">
              <a:lnSpc>
                <a:spcPct val="115000"/>
              </a:lnSpc>
              <a:spcBef>
                <a:spcPct val="35000"/>
              </a:spcBef>
              <a:spcAft>
                <a:spcPct val="15000"/>
              </a:spcAft>
            </a:pPr>
            <a:endParaRPr lang="ru-RU" sz="2800" b="1">
              <a:latin typeface="Tahoma" pitchFamily="34" charset="0"/>
            </a:endParaRPr>
          </a:p>
          <a:p>
            <a:pPr indent="533400" algn="ctr">
              <a:lnSpc>
                <a:spcPct val="115000"/>
              </a:lnSpc>
              <a:spcBef>
                <a:spcPct val="35000"/>
              </a:spcBef>
              <a:spcAft>
                <a:spcPct val="15000"/>
              </a:spcAft>
            </a:pPr>
            <a:r>
              <a:rPr lang="ru-RU" sz="2800" b="1">
                <a:latin typeface="Tahoma" pitchFamily="34" charset="0"/>
              </a:rPr>
              <a:t>При определенных условиях помощь ребенку в преодолении учебных трудностей может быть оказана так, что, как писал Л.С.Выготский, один шаг в обучении будет означать сто шагов в развитии</a:t>
            </a:r>
          </a:p>
          <a:p>
            <a:pPr indent="533400">
              <a:lnSpc>
                <a:spcPct val="115000"/>
              </a:lnSpc>
              <a:spcBef>
                <a:spcPct val="35000"/>
              </a:spcBef>
            </a:pPr>
            <a:endParaRPr lang="ru-RU" sz="2800" b="1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95288" y="0"/>
            <a:ext cx="8301037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15000"/>
              </a:lnSpc>
              <a:defRPr/>
            </a:pPr>
            <a:r>
              <a:rPr lang="ru-RU" sz="2400" b="1" dirty="0" smtClean="0">
                <a:latin typeface="Tahoma" pitchFamily="34" charset="0"/>
              </a:rPr>
              <a:t>Шаги проекта «Шахматы для общего развития» </a:t>
            </a:r>
            <a:r>
              <a:rPr lang="ru-RU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ru-RU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611560" y="1385392"/>
            <a:ext cx="7920037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533400">
              <a:lnSpc>
                <a:spcPct val="115000"/>
              </a:lnSpc>
              <a:spcBef>
                <a:spcPct val="35000"/>
              </a:spcBef>
            </a:pPr>
            <a:r>
              <a:rPr lang="ru-RU" b="1" dirty="0" smtClean="0">
                <a:latin typeface="Tahoma" pitchFamily="34" charset="0"/>
              </a:rPr>
              <a:t>1979-2003 – от идеи к проекту</a:t>
            </a:r>
          </a:p>
          <a:p>
            <a:pPr indent="533400">
              <a:lnSpc>
                <a:spcPct val="115000"/>
              </a:lnSpc>
              <a:spcBef>
                <a:spcPct val="35000"/>
              </a:spcBef>
            </a:pPr>
            <a:r>
              <a:rPr lang="ru-RU" b="1" dirty="0" smtClean="0">
                <a:latin typeface="Tahoma" pitchFamily="34" charset="0"/>
              </a:rPr>
              <a:t>2004-2005 – эксперимент на классе</a:t>
            </a:r>
          </a:p>
          <a:p>
            <a:pPr indent="533400">
              <a:lnSpc>
                <a:spcPct val="115000"/>
              </a:lnSpc>
              <a:spcBef>
                <a:spcPct val="35000"/>
              </a:spcBef>
            </a:pPr>
            <a:r>
              <a:rPr lang="ru-RU" b="1" dirty="0" smtClean="0">
                <a:latin typeface="Tahoma" pitchFamily="34" charset="0"/>
              </a:rPr>
              <a:t>2004- по </a:t>
            </a:r>
            <a:r>
              <a:rPr lang="ru-RU" b="1" dirty="0" err="1" smtClean="0">
                <a:latin typeface="Tahoma" pitchFamily="34" charset="0"/>
              </a:rPr>
              <a:t>н</a:t>
            </a:r>
            <a:r>
              <a:rPr lang="ru-RU" b="1" dirty="0" smtClean="0">
                <a:latin typeface="Tahoma" pitchFamily="34" charset="0"/>
              </a:rPr>
              <a:t>/в – проведение психологической  диагностики и отслеживание долговременных последствий занятий шахматами</a:t>
            </a:r>
          </a:p>
          <a:p>
            <a:pPr indent="533400">
              <a:lnSpc>
                <a:spcPct val="115000"/>
              </a:lnSpc>
              <a:spcBef>
                <a:spcPct val="35000"/>
              </a:spcBef>
            </a:pPr>
            <a:r>
              <a:rPr lang="ru-RU" b="1" dirty="0" smtClean="0">
                <a:latin typeface="Tahoma" pitchFamily="34" charset="0"/>
              </a:rPr>
              <a:t>2005 - по </a:t>
            </a:r>
            <a:r>
              <a:rPr lang="ru-RU" b="1" dirty="0" err="1" smtClean="0">
                <a:latin typeface="Tahoma" pitchFamily="34" charset="0"/>
              </a:rPr>
              <a:t>н</a:t>
            </a:r>
            <a:r>
              <a:rPr lang="ru-RU" b="1" dirty="0" smtClean="0">
                <a:latin typeface="Tahoma" pitchFamily="34" charset="0"/>
              </a:rPr>
              <a:t>/в – проведение занятий в  школах  г. </a:t>
            </a:r>
            <a:r>
              <a:rPr lang="ru-RU" b="1" dirty="0" err="1" smtClean="0">
                <a:latin typeface="Tahoma" pitchFamily="34" charset="0"/>
              </a:rPr>
              <a:t>Сатки</a:t>
            </a:r>
            <a:r>
              <a:rPr lang="ru-RU" b="1" dirty="0">
                <a:latin typeface="Tahoma" pitchFamily="34" charset="0"/>
              </a:rPr>
              <a:t> </a:t>
            </a:r>
            <a:r>
              <a:rPr lang="ru-RU" b="1" dirty="0" smtClean="0">
                <a:latin typeface="Tahoma" pitchFamily="34" charset="0"/>
              </a:rPr>
              <a:t>и Москве, проведение летних школ</a:t>
            </a:r>
          </a:p>
          <a:p>
            <a:pPr indent="533400">
              <a:lnSpc>
                <a:spcPct val="115000"/>
              </a:lnSpc>
              <a:spcBef>
                <a:spcPct val="35000"/>
              </a:spcBef>
            </a:pPr>
            <a:r>
              <a:rPr lang="ru-RU" b="1" dirty="0" smtClean="0">
                <a:latin typeface="Tahoma" pitchFamily="34" charset="0"/>
              </a:rPr>
              <a:t>2016 </a:t>
            </a:r>
            <a:r>
              <a:rPr lang="ru-RU" b="1" dirty="0" smtClean="0">
                <a:latin typeface="Tahoma" pitchFamily="34" charset="0"/>
              </a:rPr>
              <a:t>– публикация методических материалов «К развитию через шахматы»,  «Шахматы для общего развития», «Рабочая тетрадь для учеников и учителей»</a:t>
            </a:r>
          </a:p>
          <a:p>
            <a:pPr indent="533400">
              <a:lnSpc>
                <a:spcPct val="115000"/>
              </a:lnSpc>
              <a:spcBef>
                <a:spcPct val="35000"/>
              </a:spcBef>
            </a:pPr>
            <a:r>
              <a:rPr lang="ru-RU" b="1" dirty="0" smtClean="0">
                <a:latin typeface="Tahoma" pitchFamily="34" charset="0"/>
              </a:rPr>
              <a:t>2016-2017 – </a:t>
            </a:r>
            <a:r>
              <a:rPr lang="ru-RU" b="1" dirty="0" smtClean="0">
                <a:latin typeface="Tahoma" pitchFamily="34" charset="0"/>
              </a:rPr>
              <a:t>вводе в эксплуатацию компьютерной </a:t>
            </a:r>
            <a:r>
              <a:rPr lang="ru-RU" b="1" dirty="0" smtClean="0">
                <a:latin typeface="Tahoma" pitchFamily="34" charset="0"/>
              </a:rPr>
              <a:t>программы «Шахматы для общего </a:t>
            </a:r>
            <a:r>
              <a:rPr lang="ru-RU" b="1" dirty="0" smtClean="0">
                <a:latin typeface="Tahoma" pitchFamily="34" charset="0"/>
              </a:rPr>
              <a:t>развития» </a:t>
            </a:r>
            <a:r>
              <a:rPr lang="en-US" b="1" dirty="0" smtClean="0">
                <a:latin typeface="Tahoma" pitchFamily="34" charset="0"/>
              </a:rPr>
              <a:t>(</a:t>
            </a:r>
            <a:r>
              <a:rPr lang="ru-RU" b="1" dirty="0" smtClean="0">
                <a:latin typeface="Tahoma" pitchFamily="34" charset="0"/>
              </a:rPr>
              <a:t>В.К. Зарецкий, А.А. Черныш</a:t>
            </a:r>
            <a:r>
              <a:rPr lang="en-US" b="1" dirty="0" smtClean="0">
                <a:latin typeface="Tahoma" pitchFamily="34" charset="0"/>
              </a:rPr>
              <a:t>) </a:t>
            </a:r>
            <a:r>
              <a:rPr lang="en-US" b="1" dirty="0" smtClean="0">
                <a:latin typeface="Tahoma" pitchFamily="34" charset="0"/>
                <a:hlinkClick r:id="rId3"/>
              </a:rPr>
              <a:t>http://chess-od.ru</a:t>
            </a:r>
            <a:endParaRPr lang="ru-RU" b="1" dirty="0" smtClean="0">
              <a:latin typeface="Tahoma" pitchFamily="34" charset="0"/>
            </a:endParaRPr>
          </a:p>
          <a:p>
            <a:pPr indent="533400">
              <a:lnSpc>
                <a:spcPct val="115000"/>
              </a:lnSpc>
              <a:spcBef>
                <a:spcPct val="35000"/>
              </a:spcBef>
            </a:pPr>
            <a:endParaRPr lang="ru-RU" b="1" dirty="0" smtClean="0">
              <a:latin typeface="Tahoma" pitchFamily="34" charset="0"/>
            </a:endParaRPr>
          </a:p>
          <a:p>
            <a:pPr indent="533400">
              <a:lnSpc>
                <a:spcPct val="115000"/>
              </a:lnSpc>
              <a:spcBef>
                <a:spcPct val="35000"/>
              </a:spcBef>
            </a:pPr>
            <a:endParaRPr lang="ru-RU" b="1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Picture 1"/>
          <p:cNvPicPr/>
          <p:nvPr/>
        </p:nvPicPr>
        <p:blipFill>
          <a:blip r:embed="rId2" cstate="print">
            <a:lum bright="64000" contrast="-76000"/>
          </a:blip>
          <a:srcRect l="845750" t="1333666" r="764625" b="257750"/>
          <a:stretch>
            <a:fillRect/>
          </a:stretch>
        </p:blipFill>
        <p:spPr>
          <a:xfrm>
            <a:off x="0" y="0"/>
            <a:ext cx="9324720" cy="7098840"/>
          </a:xfrm>
          <a:prstGeom prst="rect">
            <a:avLst/>
          </a:prstGeom>
          <a:ln w="9360">
            <a:noFill/>
          </a:ln>
        </p:spPr>
      </p:pic>
      <p:sp>
        <p:nvSpPr>
          <p:cNvPr id="563" name="CustomShape 1"/>
          <p:cNvSpPr/>
          <p:nvPr/>
        </p:nvSpPr>
        <p:spPr>
          <a:xfrm>
            <a:off x="683568" y="1700280"/>
            <a:ext cx="8064792" cy="4897072"/>
          </a:xfrm>
          <a:prstGeom prst="rect">
            <a:avLst/>
          </a:prstGeom>
          <a:noFill/>
          <a:ln w="9360">
            <a:noFill/>
          </a:ln>
        </p:spPr>
        <p:txBody>
          <a:bodyPr lIns="90000" tIns="46800" rIns="90000" bIns="46800"/>
          <a:lstStyle/>
          <a:p>
            <a:pPr indent="533400">
              <a:lnSpc>
                <a:spcPct val="115000"/>
              </a:lnSpc>
              <a:spcBef>
                <a:spcPct val="35000"/>
              </a:spcBef>
            </a:pPr>
            <a:r>
              <a:rPr lang="ru-RU" sz="3200" dirty="0">
                <a:solidFill>
                  <a:srgbClr val="924900"/>
                </a:solidFill>
                <a:latin typeface="Arial"/>
                <a:ea typeface="Lucida Sans Unicode"/>
              </a:rPr>
              <a:t> </a:t>
            </a:r>
            <a:r>
              <a:rPr lang="ru-RU" b="1" dirty="0" smtClean="0">
                <a:latin typeface="Tahoma" pitchFamily="34" charset="0"/>
              </a:rPr>
              <a:t>Практика психолого-педагогической помощи в преодолении учебных трудностей средствами рефлексивно-деятельностного подхода осуществляется в работе:</a:t>
            </a:r>
          </a:p>
          <a:p>
            <a:pPr indent="533400">
              <a:lnSpc>
                <a:spcPct val="115000"/>
              </a:lnSpc>
              <a:spcBef>
                <a:spcPct val="35000"/>
              </a:spcBef>
              <a:buFont typeface="Arial"/>
              <a:buChar char="•"/>
            </a:pPr>
            <a:r>
              <a:rPr lang="ru-RU" b="1" dirty="0" smtClean="0">
                <a:latin typeface="Tahoma" pitchFamily="34" charset="0"/>
              </a:rPr>
              <a:t> с детьми с трудностями в обучении (с 1997 г.);</a:t>
            </a:r>
          </a:p>
          <a:p>
            <a:pPr indent="533400">
              <a:lnSpc>
                <a:spcPct val="115000"/>
              </a:lnSpc>
              <a:spcBef>
                <a:spcPct val="35000"/>
              </a:spcBef>
              <a:buFont typeface="Arial"/>
              <a:buChar char="•"/>
            </a:pPr>
            <a:r>
              <a:rPr lang="ru-RU" b="1" dirty="0" smtClean="0">
                <a:latin typeface="Tahoma" pitchFamily="34" charset="0"/>
              </a:rPr>
              <a:t> с учащимися  начальной школы в рамках проекта «Шахматы для общего развития»</a:t>
            </a:r>
            <a:r>
              <a:rPr lang="en-US" b="1" dirty="0" smtClean="0">
                <a:latin typeface="Tahoma" pitchFamily="34" charset="0"/>
              </a:rPr>
              <a:t>” (</a:t>
            </a:r>
            <a:r>
              <a:rPr lang="ru-RU" b="1" dirty="0" smtClean="0">
                <a:latin typeface="Tahoma" pitchFamily="34" charset="0"/>
              </a:rPr>
              <a:t>с</a:t>
            </a:r>
            <a:r>
              <a:rPr lang="en-US" b="1" dirty="0" smtClean="0">
                <a:latin typeface="Tahoma" pitchFamily="34" charset="0"/>
              </a:rPr>
              <a:t> 2004);</a:t>
            </a:r>
          </a:p>
          <a:p>
            <a:pPr indent="533400">
              <a:lnSpc>
                <a:spcPct val="115000"/>
              </a:lnSpc>
              <a:spcBef>
                <a:spcPct val="35000"/>
              </a:spcBef>
              <a:buFont typeface="Arial"/>
              <a:buChar char="•"/>
            </a:pPr>
            <a:r>
              <a:rPr lang="ru-RU" b="1" dirty="0" smtClean="0">
                <a:latin typeface="Tahoma" pitchFamily="34" charset="0"/>
              </a:rPr>
              <a:t> с детьми с особенностями развития и инвалидностью</a:t>
            </a:r>
            <a:r>
              <a:rPr lang="en-US" b="1" dirty="0" smtClean="0">
                <a:latin typeface="Tahoma" pitchFamily="34" charset="0"/>
              </a:rPr>
              <a:t> </a:t>
            </a:r>
            <a:endParaRPr lang="ru-RU" b="1" dirty="0" smtClean="0">
              <a:latin typeface="Tahoma" pitchFamily="34" charset="0"/>
            </a:endParaRPr>
          </a:p>
          <a:p>
            <a:pPr indent="533400">
              <a:lnSpc>
                <a:spcPct val="115000"/>
              </a:lnSpc>
              <a:spcBef>
                <a:spcPct val="35000"/>
              </a:spcBef>
            </a:pPr>
            <a:r>
              <a:rPr lang="en-US" b="1" dirty="0" smtClean="0">
                <a:latin typeface="Tahoma" pitchFamily="34" charset="0"/>
              </a:rPr>
              <a:t>(</a:t>
            </a:r>
            <a:r>
              <a:rPr lang="ru-RU" b="1" dirty="0" smtClean="0">
                <a:latin typeface="Tahoma" pitchFamily="34" charset="0"/>
              </a:rPr>
              <a:t>с</a:t>
            </a:r>
            <a:r>
              <a:rPr lang="en-US" b="1" dirty="0" smtClean="0">
                <a:latin typeface="Tahoma" pitchFamily="34" charset="0"/>
              </a:rPr>
              <a:t> 2007)</a:t>
            </a:r>
            <a:r>
              <a:rPr lang="ru-RU" b="1" dirty="0" smtClean="0">
                <a:latin typeface="Tahoma" pitchFamily="34" charset="0"/>
              </a:rPr>
              <a:t>;</a:t>
            </a:r>
          </a:p>
          <a:p>
            <a:pPr indent="533400">
              <a:lnSpc>
                <a:spcPct val="115000"/>
              </a:lnSpc>
              <a:spcBef>
                <a:spcPct val="35000"/>
              </a:spcBef>
              <a:buFont typeface="Arial"/>
              <a:buChar char="•"/>
            </a:pPr>
            <a:r>
              <a:rPr lang="ru-RU" b="1" dirty="0" smtClean="0">
                <a:latin typeface="Tahoma" pitchFamily="34" charset="0"/>
              </a:rPr>
              <a:t> со студентами с инвалидностью в МГППУ</a:t>
            </a:r>
            <a:r>
              <a:rPr lang="en-US" b="1" dirty="0" smtClean="0">
                <a:latin typeface="Tahoma" pitchFamily="34" charset="0"/>
              </a:rPr>
              <a:t> (</a:t>
            </a:r>
            <a:r>
              <a:rPr lang="ru-RU" b="1" dirty="0" smtClean="0">
                <a:latin typeface="Tahoma" pitchFamily="34" charset="0"/>
              </a:rPr>
              <a:t>с</a:t>
            </a:r>
            <a:r>
              <a:rPr lang="en-US" b="1" dirty="0" smtClean="0">
                <a:latin typeface="Tahoma" pitchFamily="34" charset="0"/>
              </a:rPr>
              <a:t> </a:t>
            </a:r>
            <a:r>
              <a:rPr lang="en-US" b="1" dirty="0">
                <a:latin typeface="Tahoma" pitchFamily="34" charset="0"/>
              </a:rPr>
              <a:t>2010);</a:t>
            </a:r>
            <a:endParaRPr lang="en-US" b="1" dirty="0" smtClean="0">
              <a:latin typeface="Tahoma" pitchFamily="34" charset="0"/>
            </a:endParaRPr>
          </a:p>
          <a:p>
            <a:pPr indent="533400">
              <a:lnSpc>
                <a:spcPct val="115000"/>
              </a:lnSpc>
              <a:spcBef>
                <a:spcPct val="35000"/>
              </a:spcBef>
              <a:buFont typeface="Arial"/>
              <a:buChar char="•"/>
            </a:pPr>
            <a:r>
              <a:rPr lang="ru-RU" b="1" dirty="0" smtClean="0">
                <a:latin typeface="Tahoma" pitchFamily="34" charset="0"/>
              </a:rPr>
              <a:t> с сиротами, имеющими инвалидность, проходящими длительное лечение, в том числе, находящимися в приемных семьях </a:t>
            </a:r>
            <a:r>
              <a:rPr lang="en-US" b="1" dirty="0" smtClean="0">
                <a:latin typeface="Tahoma" pitchFamily="34" charset="0"/>
              </a:rPr>
              <a:t> (</a:t>
            </a:r>
            <a:r>
              <a:rPr lang="ru-RU" b="1" dirty="0" smtClean="0">
                <a:latin typeface="Tahoma" pitchFamily="34" charset="0"/>
              </a:rPr>
              <a:t>с</a:t>
            </a:r>
            <a:r>
              <a:rPr lang="en-US" b="1" dirty="0" smtClean="0">
                <a:latin typeface="Tahoma" pitchFamily="34" charset="0"/>
              </a:rPr>
              <a:t> 2012).</a:t>
            </a:r>
            <a:endParaRPr lang="ru-RU" b="1" dirty="0" smtClean="0">
              <a:latin typeface="Tahoma" pitchFamily="34" charset="0"/>
            </a:endParaRPr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ru-RU" sz="2800" b="1" i="1" dirty="0">
                <a:solidFill>
                  <a:srgbClr val="7E3F00"/>
                </a:solidFill>
                <a:latin typeface="Arial"/>
                <a:ea typeface="Lucida Sans Unicode"/>
              </a:rPr>
              <a:t> 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564" name="CustomShape 2"/>
          <p:cNvSpPr/>
          <p:nvPr/>
        </p:nvSpPr>
        <p:spPr>
          <a:xfrm>
            <a:off x="539640" y="189000"/>
            <a:ext cx="8229240" cy="136764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3200" b="1" dirty="0" smtClean="0">
                <a:solidFill>
                  <a:srgbClr val="924900"/>
                </a:solidFill>
                <a:latin typeface="Arial"/>
                <a:ea typeface="Lucida Sans Unicode"/>
              </a:rPr>
              <a:t>Практика психолого-педагогической помощи средствами рефлексивно-деятельностного подхода</a:t>
            </a:r>
            <a:endParaRPr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95288" y="0"/>
            <a:ext cx="8301037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15000"/>
              </a:lnSpc>
              <a:defRPr/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Проблемные категории детей в современном образовании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539750" y="1357313"/>
            <a:ext cx="8353425" cy="524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50" indent="22225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b="1" dirty="0" smtClean="0">
                <a:latin typeface="Tahoma" pitchFamily="34" charset="0"/>
              </a:rPr>
              <a:t>Дети с трудностями в </a:t>
            </a:r>
            <a:r>
              <a:rPr lang="ru-RU" sz="2200" b="1" dirty="0" smtClean="0">
                <a:latin typeface="Tahoma" pitchFamily="34" charset="0"/>
              </a:rPr>
              <a:t>обучении</a:t>
            </a:r>
            <a:endParaRPr lang="ru-RU" sz="2200" b="1" dirty="0" smtClean="0">
              <a:latin typeface="Tahoma" pitchFamily="34" charset="0"/>
            </a:endParaRPr>
          </a:p>
          <a:p>
            <a:pPr marL="6350" indent="22225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b="1" dirty="0" smtClean="0">
                <a:latin typeface="Tahoma" pitchFamily="34" charset="0"/>
              </a:rPr>
              <a:t>Дети с </a:t>
            </a:r>
            <a:r>
              <a:rPr lang="ru-RU" sz="2200" b="1" dirty="0" smtClean="0">
                <a:latin typeface="Tahoma" pitchFamily="34" charset="0"/>
              </a:rPr>
              <a:t>инвалидностью</a:t>
            </a:r>
            <a:endParaRPr lang="ru-RU" sz="2200" b="1" dirty="0" smtClean="0">
              <a:latin typeface="Tahoma" pitchFamily="34" charset="0"/>
            </a:endParaRPr>
          </a:p>
          <a:p>
            <a:pPr marL="6350" indent="22225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b="1" dirty="0" smtClean="0">
                <a:latin typeface="Tahoma" pitchFamily="34" charset="0"/>
              </a:rPr>
              <a:t>Дети с </a:t>
            </a:r>
            <a:r>
              <a:rPr lang="ru-RU" sz="2200" b="1" dirty="0" err="1" smtClean="0">
                <a:latin typeface="Tahoma" pitchFamily="34" charset="0"/>
              </a:rPr>
              <a:t>девиантным</a:t>
            </a:r>
            <a:r>
              <a:rPr lang="ru-RU" sz="2200" b="1" dirty="0" smtClean="0">
                <a:latin typeface="Tahoma" pitchFamily="34" charset="0"/>
              </a:rPr>
              <a:t> </a:t>
            </a:r>
            <a:r>
              <a:rPr lang="ru-RU" sz="2200" b="1" dirty="0" smtClean="0">
                <a:latin typeface="Tahoma" pitchFamily="34" charset="0"/>
              </a:rPr>
              <a:t>поведением</a:t>
            </a:r>
            <a:endParaRPr lang="ru-RU" sz="2200" b="1" dirty="0" smtClean="0">
              <a:latin typeface="Tahoma" pitchFamily="34" charset="0"/>
            </a:endParaRPr>
          </a:p>
          <a:p>
            <a:pPr marL="6350" indent="22225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b="1" dirty="0" smtClean="0">
                <a:latin typeface="Tahoma" pitchFamily="34" charset="0"/>
              </a:rPr>
              <a:t>Дети с задержкой психического </a:t>
            </a:r>
            <a:r>
              <a:rPr lang="ru-RU" sz="2200" b="1" dirty="0" smtClean="0">
                <a:latin typeface="Tahoma" pitchFamily="34" charset="0"/>
              </a:rPr>
              <a:t>развития</a:t>
            </a:r>
            <a:endParaRPr lang="ru-RU" sz="2200" b="1" dirty="0" smtClean="0">
              <a:latin typeface="Tahoma" pitchFamily="34" charset="0"/>
            </a:endParaRPr>
          </a:p>
          <a:p>
            <a:pPr marL="6350" indent="22225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b="1" dirty="0" smtClean="0">
                <a:latin typeface="Tahoma" pitchFamily="34" charset="0"/>
              </a:rPr>
              <a:t>Дети с диагнозом «умственная отсталость</a:t>
            </a:r>
            <a:r>
              <a:rPr lang="ru-RU" sz="2200" b="1" dirty="0" smtClean="0">
                <a:latin typeface="Tahoma" pitchFamily="34" charset="0"/>
              </a:rPr>
              <a:t>»</a:t>
            </a:r>
            <a:endParaRPr lang="ru-RU" sz="2200" b="1" dirty="0" smtClean="0">
              <a:latin typeface="Tahoma" pitchFamily="34" charset="0"/>
            </a:endParaRPr>
          </a:p>
          <a:p>
            <a:pPr marL="6350" indent="22225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b="1" dirty="0" smtClean="0">
                <a:latin typeface="Tahoma" pitchFamily="34" charset="0"/>
              </a:rPr>
              <a:t>Дети-сироты</a:t>
            </a:r>
            <a:endParaRPr lang="ru-RU" sz="2200" b="1" dirty="0" smtClean="0">
              <a:latin typeface="Tahoma" pitchFamily="34" charset="0"/>
            </a:endParaRPr>
          </a:p>
          <a:p>
            <a:pPr marL="6350" indent="22225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b="1" dirty="0" smtClean="0">
                <a:latin typeface="Tahoma" pitchFamily="34" charset="0"/>
              </a:rPr>
              <a:t>Дети с тяжелыми соматическими заболеваниями, </a:t>
            </a:r>
            <a:r>
              <a:rPr lang="ru-RU" sz="2200" b="1" dirty="0" smtClean="0">
                <a:latin typeface="Tahoma" pitchFamily="34" charset="0"/>
              </a:rPr>
              <a:t>проходящие </a:t>
            </a:r>
            <a:r>
              <a:rPr lang="ru-RU" sz="2200" b="1" dirty="0" smtClean="0">
                <a:latin typeface="Tahoma" pitchFamily="34" charset="0"/>
              </a:rPr>
              <a:t>длительное </a:t>
            </a:r>
            <a:r>
              <a:rPr lang="ru-RU" sz="2200" b="1" dirty="0" smtClean="0">
                <a:latin typeface="Tahoma" pitchFamily="34" charset="0"/>
              </a:rPr>
              <a:t>лечение</a:t>
            </a:r>
            <a:endParaRPr lang="ru-RU" sz="2200" b="1" dirty="0" smtClean="0">
              <a:latin typeface="Tahoma" pitchFamily="34" charset="0"/>
            </a:endParaRPr>
          </a:p>
          <a:p>
            <a:pPr marL="6350" indent="22225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b="1" dirty="0" smtClean="0">
                <a:latin typeface="Tahoma" pitchFamily="34" charset="0"/>
              </a:rPr>
              <a:t>Дети-сироты с тяжелыми соматическими заболеваниями, </a:t>
            </a:r>
            <a:r>
              <a:rPr lang="ru-RU" sz="2200" b="1" dirty="0" smtClean="0">
                <a:latin typeface="Tahoma" pitchFamily="34" charset="0"/>
              </a:rPr>
              <a:t>проходящие </a:t>
            </a:r>
            <a:r>
              <a:rPr lang="ru-RU" sz="2200" b="1" dirty="0" smtClean="0">
                <a:latin typeface="Tahoma" pitchFamily="34" charset="0"/>
              </a:rPr>
              <a:t>длительное лечение в больнице, </a:t>
            </a:r>
            <a:r>
              <a:rPr lang="ru-RU" sz="2200" b="1" dirty="0" smtClean="0">
                <a:latin typeface="Tahoma" pitchFamily="34" charset="0"/>
              </a:rPr>
              <a:t>и имеющие </a:t>
            </a:r>
            <a:r>
              <a:rPr lang="ru-RU" sz="2200" b="1" dirty="0" smtClean="0">
                <a:latin typeface="Tahoma" pitchFamily="34" charset="0"/>
              </a:rPr>
              <a:t>диагноз «умственная отсталость</a:t>
            </a:r>
            <a:r>
              <a:rPr lang="ru-RU" sz="2200" b="1" dirty="0" smtClean="0">
                <a:latin typeface="Tahoma" pitchFamily="34" charset="0"/>
              </a:rPr>
              <a:t>»</a:t>
            </a:r>
            <a:endParaRPr lang="ru-RU" sz="2200" b="1" dirty="0" smtClean="0">
              <a:latin typeface="Tahoma" pitchFamily="34" charset="0"/>
            </a:endParaRPr>
          </a:p>
          <a:p>
            <a:pPr marL="6350" indent="22225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b="1" dirty="0" smtClean="0">
                <a:latin typeface="Tahoma" pitchFamily="34" charset="0"/>
              </a:rPr>
              <a:t>Дети с алкогольной и наркотической </a:t>
            </a:r>
            <a:r>
              <a:rPr lang="ru-RU" sz="2200" b="1" dirty="0" smtClean="0">
                <a:latin typeface="Tahoma" pitchFamily="34" charset="0"/>
              </a:rPr>
              <a:t>зависимостью</a:t>
            </a:r>
            <a:endParaRPr lang="ru-RU" sz="2200" b="1" dirty="0" smtClean="0">
              <a:latin typeface="Tahoma" pitchFamily="34" charset="0"/>
            </a:endParaRPr>
          </a:p>
          <a:p>
            <a:pPr marL="6350" indent="22225">
              <a:spcAft>
                <a:spcPts val="600"/>
              </a:spcAft>
            </a:pPr>
            <a:endParaRPr lang="ru-RU" sz="2200" b="1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 cstate="print">
            <a:lum bright="64000" contrast="-76000"/>
          </a:blip>
          <a:srcRect l="31963" t="50400" r="28896" b="9741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323850" y="142875"/>
            <a:ext cx="8351838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1" i="1" dirty="0">
              <a:solidFill>
                <a:srgbClr val="7E3F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475656" y="260648"/>
            <a:ext cx="712879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 smtClean="0">
                <a:solidFill>
                  <a:srgbClr val="924900"/>
                </a:solidFill>
                <a:ea typeface="Lucida Sans Unicode"/>
              </a:rPr>
              <a:t>Психолого-педагогическая помощь средствами рефлексивно-деятельностного подхода реализуется в работе с учащимися начальной школы г. </a:t>
            </a:r>
            <a:r>
              <a:rPr lang="ru-RU" sz="2400" b="1" dirty="0" err="1" smtClean="0">
                <a:solidFill>
                  <a:srgbClr val="924900"/>
                </a:solidFill>
                <a:ea typeface="Lucida Sans Unicode"/>
              </a:rPr>
              <a:t>Сатки</a:t>
            </a:r>
            <a:r>
              <a:rPr lang="ru-RU" sz="2400" b="1" dirty="0" smtClean="0">
                <a:solidFill>
                  <a:srgbClr val="924900"/>
                </a:solidFill>
                <a:ea typeface="Lucida Sans Unicode"/>
              </a:rPr>
              <a:t> в рамках проекта «Шахматы для общего развития»</a:t>
            </a:r>
            <a:endParaRPr lang="en-US" sz="1400" dirty="0" smtClean="0"/>
          </a:p>
          <a:p>
            <a:endParaRPr lang="en-US" sz="1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2420888"/>
            <a:ext cx="5112568" cy="3834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 cstate="print">
            <a:lum bright="64000" contrast="-76000"/>
          </a:blip>
          <a:srcRect l="31963" t="50400" r="28896" b="9741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323850" y="142875"/>
            <a:ext cx="8351838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1" i="1" dirty="0">
              <a:solidFill>
                <a:srgbClr val="7E3F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475656" y="404664"/>
            <a:ext cx="7128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solidFill>
                  <a:srgbClr val="924900"/>
                </a:solidFill>
                <a:ea typeface="Lucida Sans Unicode"/>
              </a:rPr>
              <a:t>Психолого-педагогическая помощь средствами рефлексивно-деятельностного подхода реализуется в работе с детьми, имеющими особенности развития и инвалидность</a:t>
            </a:r>
            <a:endParaRPr lang="en-US" sz="20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2204864"/>
            <a:ext cx="2987824" cy="1991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2204865"/>
            <a:ext cx="2915816" cy="218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1680" y="4509120"/>
            <a:ext cx="2808312" cy="2102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056" y="4509120"/>
            <a:ext cx="3240360" cy="216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 cstate="print">
            <a:lum bright="64000" contrast="-76000"/>
          </a:blip>
          <a:srcRect l="31963" t="50400" r="28896" b="9741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323850" y="142875"/>
            <a:ext cx="8351838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1" i="1" dirty="0">
              <a:solidFill>
                <a:srgbClr val="7E3F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475656" y="620689"/>
            <a:ext cx="712879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 smtClean="0">
                <a:solidFill>
                  <a:srgbClr val="924900"/>
                </a:solidFill>
                <a:ea typeface="Lucida Sans Unicode"/>
              </a:rPr>
              <a:t>Психолого-педагогическая помощь средствами рефлексивно-деятельностного подхода реализуется в работе со студентами МГППУ, имеющими особенности развития и инвалидность</a:t>
            </a:r>
            <a:endParaRPr lang="en-US" sz="2400" dirty="0" smtClean="0"/>
          </a:p>
          <a:p>
            <a:pPr>
              <a:lnSpc>
                <a:spcPct val="100000"/>
              </a:lnSpc>
            </a:pPr>
            <a:endParaRPr lang="en-US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852936"/>
            <a:ext cx="3924300" cy="294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230" y="2852936"/>
            <a:ext cx="403342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 cstate="print">
            <a:lum bright="64000" contrast="-76000"/>
          </a:blip>
          <a:srcRect l="31963" t="50400" r="28896" b="9741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323850" y="142875"/>
            <a:ext cx="8351838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1" i="1" dirty="0">
              <a:solidFill>
                <a:srgbClr val="7E3F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475656" y="260648"/>
            <a:ext cx="7128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 smtClean="0">
                <a:solidFill>
                  <a:srgbClr val="924900"/>
                </a:solidFill>
                <a:ea typeface="Lucida Sans Unicode"/>
              </a:rPr>
              <a:t>Психолого-педагогическая помощь средствами рефлексивно-деятельностного подхода реализуется в работе с детьми-сиротами, имеющими особенности развития и инвалидность</a:t>
            </a:r>
            <a:endParaRPr lang="en-US" sz="24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4653136"/>
            <a:ext cx="2743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996952"/>
            <a:ext cx="393643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2276872"/>
            <a:ext cx="2988981" cy="2243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 cstate="print">
            <a:lum bright="64000" contrast="-76000"/>
          </a:blip>
          <a:srcRect l="31963" t="50400" r="28896" b="9741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323850" y="142875"/>
            <a:ext cx="8351838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1" i="1" dirty="0">
              <a:solidFill>
                <a:srgbClr val="7E3F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83568" y="332656"/>
            <a:ext cx="792088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solidFill>
                  <a:srgbClr val="924900"/>
                </a:solidFill>
                <a:ea typeface="Lucida Sans Unicode"/>
              </a:rPr>
              <a:t>Психолого-педагогическая помощь средствами рефлексивно-деятельностного подхода реализуется в работе с учащимися начальной школы в рамках проекта «Шахматы для общего развития» (с 2006 г. в кооперации с энтузиастом </a:t>
            </a:r>
            <a:r>
              <a:rPr lang="ru-RU" sz="2000" b="1" dirty="0" err="1" smtClean="0">
                <a:solidFill>
                  <a:srgbClr val="924900"/>
                </a:solidFill>
                <a:ea typeface="Lucida Sans Unicode"/>
              </a:rPr>
              <a:t>Маттиасом</a:t>
            </a:r>
            <a:r>
              <a:rPr lang="ru-RU" sz="2000" b="1" dirty="0" smtClean="0">
                <a:solidFill>
                  <a:srgbClr val="924900"/>
                </a:solidFill>
                <a:ea typeface="Lucida Sans Unicode"/>
              </a:rPr>
              <a:t> </a:t>
            </a:r>
            <a:r>
              <a:rPr lang="ru-RU" sz="2000" b="1" dirty="0" err="1" smtClean="0">
                <a:solidFill>
                  <a:srgbClr val="924900"/>
                </a:solidFill>
                <a:ea typeface="Lucida Sans Unicode"/>
              </a:rPr>
              <a:t>Дрегером</a:t>
            </a:r>
            <a:r>
              <a:rPr lang="ru-RU" sz="2000" b="1" dirty="0" smtClean="0">
                <a:solidFill>
                  <a:srgbClr val="924900"/>
                </a:solidFill>
                <a:ea typeface="Lucida Sans Unicode"/>
              </a:rPr>
              <a:t>, Германия)</a:t>
            </a:r>
            <a:endParaRPr lang="en-US" sz="2000" dirty="0" smtClean="0"/>
          </a:p>
          <a:p>
            <a:endParaRPr lang="en-US" sz="1400" dirty="0" smtClean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4200" y="3068960"/>
            <a:ext cx="4749800" cy="3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4617132"/>
            <a:ext cx="2987824" cy="224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9632" y="2420888"/>
            <a:ext cx="2736304" cy="2054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 cstate="print">
            <a:lum bright="64000" contrast="-76000"/>
          </a:blip>
          <a:srcRect l="31963" t="50400" r="28896" b="9741"/>
          <a:stretch>
            <a:fillRect/>
          </a:stretch>
        </p:blipFill>
        <p:spPr bwMode="auto">
          <a:xfrm>
            <a:off x="-180975" y="0"/>
            <a:ext cx="9324975" cy="7099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323850" y="142875"/>
            <a:ext cx="8351838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1" i="1" dirty="0">
              <a:solidFill>
                <a:srgbClr val="7E3F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475656" y="620689"/>
            <a:ext cx="7128792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solidFill>
                  <a:srgbClr val="924900"/>
                </a:solidFill>
              </a:rPr>
              <a:t>С 2014 по 2016 гг. дети, обучавшиеся шахматам в школах г. </a:t>
            </a:r>
            <a:r>
              <a:rPr lang="ru-RU" sz="2000" b="1" dirty="0" err="1" smtClean="0">
                <a:solidFill>
                  <a:srgbClr val="924900"/>
                </a:solidFill>
              </a:rPr>
              <a:t>Сатки</a:t>
            </a:r>
            <a:r>
              <a:rPr lang="ru-RU" sz="2000" b="1" dirty="0" smtClean="0">
                <a:solidFill>
                  <a:srgbClr val="924900"/>
                </a:solidFill>
              </a:rPr>
              <a:t> и </a:t>
            </a:r>
            <a:r>
              <a:rPr lang="ru-RU" sz="2000" b="1" dirty="0" err="1" smtClean="0">
                <a:solidFill>
                  <a:srgbClr val="924900"/>
                </a:solidFill>
              </a:rPr>
              <a:t>Саткинского</a:t>
            </a:r>
            <a:r>
              <a:rPr lang="ru-RU" sz="2000" b="1" dirty="0" smtClean="0">
                <a:solidFill>
                  <a:srgbClr val="924900"/>
                </a:solidFill>
              </a:rPr>
              <a:t> района в рамках проекта «Шахматы для общего развития», завершили обучение в общеобразовательных школах </a:t>
            </a:r>
            <a:endParaRPr lang="en-US" sz="2000" dirty="0" smtClean="0"/>
          </a:p>
          <a:p>
            <a:endParaRPr lang="en-US" sz="1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437112"/>
            <a:ext cx="3727016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060848"/>
            <a:ext cx="2376264" cy="246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1905982"/>
            <a:ext cx="2592288" cy="4952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2204864"/>
            <a:ext cx="3072243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199783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260648"/>
            <a:ext cx="7344816" cy="700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 smtClean="0">
                <a:solidFill>
                  <a:srgbClr val="7E3F00"/>
                </a:solidFill>
                <a:ea typeface="Lucida Sans Unicode"/>
              </a:rPr>
              <a:t>Случай Паши</a:t>
            </a:r>
            <a:endParaRPr lang="en-US" sz="3200" b="1" i="1" dirty="0" smtClean="0">
              <a:solidFill>
                <a:srgbClr val="7E3F00"/>
              </a:solidFill>
              <a:ea typeface="Lucida Sans Unicode"/>
            </a:endParaRPr>
          </a:p>
          <a:p>
            <a:pPr marL="457200" indent="-457200">
              <a:lnSpc>
                <a:spcPct val="114000"/>
              </a:lnSpc>
            </a:pP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     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Паша в 13 лет</a:t>
            </a: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 (2013).</a:t>
            </a:r>
          </a:p>
          <a:p>
            <a:pPr marL="457200" indent="-457200">
              <a:lnSpc>
                <a:spcPct val="114000"/>
              </a:lnSpc>
            </a:pP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Диагноз – 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артрогриппоз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 (не образуется мышечная ткань).</a:t>
            </a:r>
            <a:endParaRPr lang="en-US" sz="22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lnSpc>
                <a:spcPct val="114000"/>
              </a:lnSpc>
            </a:pP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От рождения воспитывался в доме ребенка, затем в детском доме</a:t>
            </a: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457200" indent="-457200">
              <a:lnSpc>
                <a:spcPct val="114000"/>
              </a:lnSpc>
            </a:pP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Большую часть времени проводил в больницах</a:t>
            </a: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457200" indent="-457200">
              <a:lnSpc>
                <a:spcPct val="114000"/>
              </a:lnSpc>
            </a:pP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Сам не делал ничего</a:t>
            </a: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457200" indent="-457200">
              <a:lnSpc>
                <a:spcPct val="114000"/>
              </a:lnSpc>
            </a:pP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Мог писать и рисовать, держа карандаш во рту</a:t>
            </a: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457200" indent="-457200">
              <a:lnSpc>
                <a:spcPct val="114000"/>
              </a:lnSpc>
            </a:pP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В школе не учился.</a:t>
            </a:r>
            <a:endParaRPr lang="en-US" sz="22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lnSpc>
                <a:spcPct val="114000"/>
              </a:lnSpc>
            </a:pP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С 2010 года воспитывался в центре «В гостях у Незнайки», созданном при РДКБ для детей-сирот с множественными нарушениями</a:t>
            </a: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457200" indent="-457200">
              <a:lnSpc>
                <a:spcPct val="114000"/>
              </a:lnSpc>
            </a:pP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Не пользовался 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ортезами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 (для ног)</a:t>
            </a: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  <a:p>
            <a:pPr marL="457200" indent="-457200">
              <a:lnSpc>
                <a:spcPct val="114000"/>
              </a:lnSpc>
            </a:pP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Выученная беспомощность.</a:t>
            </a:r>
            <a:endParaRPr lang="en-US" sz="22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lnSpc>
                <a:spcPct val="114000"/>
              </a:lnSpc>
            </a:pPr>
            <a:endParaRPr lang="en-US" sz="22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lnSpc>
                <a:spcPct val="114000"/>
              </a:lnSpc>
            </a:pPr>
            <a:endParaRPr lang="en-US" sz="22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199783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692697"/>
            <a:ext cx="6912768" cy="1602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 smtClean="0">
                <a:solidFill>
                  <a:srgbClr val="7E3F00"/>
                </a:solidFill>
                <a:ea typeface="Lucida Sans Unicode"/>
              </a:rPr>
              <a:t>Случай Паши</a:t>
            </a:r>
            <a:endParaRPr lang="en-US" sz="3200" b="1" i="1" dirty="0" smtClean="0">
              <a:solidFill>
                <a:srgbClr val="7E3F00"/>
              </a:solidFill>
              <a:ea typeface="Lucida Sans Unicode"/>
            </a:endParaRPr>
          </a:p>
          <a:p>
            <a:pPr marL="457200" indent="-457200">
              <a:lnSpc>
                <a:spcPct val="114000"/>
              </a:lnSpc>
            </a:pP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     </a:t>
            </a:r>
          </a:p>
          <a:p>
            <a:pPr marL="457200" indent="-457200">
              <a:lnSpc>
                <a:spcPct val="114000"/>
              </a:lnSpc>
            </a:pPr>
            <a:endParaRPr lang="en-US" sz="22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36912"/>
            <a:ext cx="3529363" cy="2645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1844824"/>
            <a:ext cx="460851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199783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692697"/>
            <a:ext cx="6912768" cy="1602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 smtClean="0">
                <a:solidFill>
                  <a:srgbClr val="7E3F00"/>
                </a:solidFill>
                <a:ea typeface="Lucida Sans Unicode"/>
              </a:rPr>
              <a:t>Случай Паши</a:t>
            </a:r>
            <a:endParaRPr lang="en-US" sz="3200" b="1" i="1" dirty="0" smtClean="0">
              <a:solidFill>
                <a:srgbClr val="7E3F00"/>
              </a:solidFill>
              <a:ea typeface="Lucida Sans Unicode"/>
            </a:endParaRPr>
          </a:p>
          <a:p>
            <a:pPr marL="457200" indent="-457200">
              <a:lnSpc>
                <a:spcPct val="114000"/>
              </a:lnSpc>
            </a:pP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     </a:t>
            </a:r>
          </a:p>
          <a:p>
            <a:pPr marL="457200" indent="-457200">
              <a:lnSpc>
                <a:spcPct val="114000"/>
              </a:lnSpc>
            </a:pPr>
            <a:endParaRPr lang="en-US" sz="22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592796"/>
            <a:ext cx="604867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-180975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199783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692697"/>
            <a:ext cx="6912768" cy="1602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 smtClean="0">
                <a:solidFill>
                  <a:srgbClr val="7E3F00"/>
                </a:solidFill>
                <a:ea typeface="Lucida Sans Unicode"/>
              </a:rPr>
              <a:t>Случай Паши</a:t>
            </a:r>
            <a:endParaRPr lang="en-US" sz="3200" b="1" i="1" dirty="0" smtClean="0">
              <a:solidFill>
                <a:srgbClr val="7E3F00"/>
              </a:solidFill>
              <a:ea typeface="Lucida Sans Unicode"/>
            </a:endParaRPr>
          </a:p>
          <a:p>
            <a:pPr marL="457200" indent="-457200">
              <a:lnSpc>
                <a:spcPct val="114000"/>
              </a:lnSpc>
            </a:pP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     </a:t>
            </a:r>
          </a:p>
          <a:p>
            <a:pPr marL="457200" indent="-457200">
              <a:lnSpc>
                <a:spcPct val="114000"/>
              </a:lnSpc>
            </a:pPr>
            <a:endParaRPr lang="en-US" sz="22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9976" y="1484784"/>
            <a:ext cx="658873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95288" y="0"/>
            <a:ext cx="8301037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15000"/>
              </a:lnSpc>
              <a:defRPr/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Рефлексивно-деятельностный подход: </a:t>
            </a:r>
            <a:endParaRPr lang="ru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>
              <a:lnSpc>
                <a:spcPct val="115000"/>
              </a:lnSpc>
              <a:defRPr/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сущность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и краткая история</a:t>
            </a: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539750" y="1357313"/>
            <a:ext cx="8353425" cy="524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50" indent="22225"/>
            <a:r>
              <a:rPr lang="ru-RU" sz="2000" b="1" dirty="0" smtClean="0">
                <a:latin typeface="Tahoma" pitchFamily="34" charset="0"/>
              </a:rPr>
              <a:t>Рефлексивно-деятельностный подход (РДП) </a:t>
            </a:r>
            <a:r>
              <a:rPr lang="ru-RU" sz="2000" dirty="0" smtClean="0">
                <a:latin typeface="Tahoma" pitchFamily="34" charset="0"/>
              </a:rPr>
              <a:t>– система принципов и технологий содействия развитию ребенка в процессе его сотрудничества с взрослым и сверстниками, основанная на поддержке позиции ребенка как субъекта осуществляемой деятельности, ее рефлексии, осознания, перестройки и конструирования способов ее осуществления.</a:t>
            </a:r>
          </a:p>
          <a:p>
            <a:pPr marL="6350" indent="22225"/>
            <a:r>
              <a:rPr lang="ru-RU" sz="2000" b="1" dirty="0" smtClean="0">
                <a:latin typeface="Tahoma" pitchFamily="34" charset="0"/>
              </a:rPr>
              <a:t>1974 – 1997 </a:t>
            </a:r>
            <a:r>
              <a:rPr lang="ru-RU" sz="2000" dirty="0" smtClean="0">
                <a:latin typeface="Tahoma" pitchFamily="34" charset="0"/>
              </a:rPr>
              <a:t>практико-ориентированные исследования мышления, рефлексии, личностного аспекта преодоления трудностей.</a:t>
            </a:r>
          </a:p>
          <a:p>
            <a:pPr marL="6350" indent="22225"/>
            <a:r>
              <a:rPr lang="ru-RU" sz="2000" b="1" dirty="0" smtClean="0">
                <a:latin typeface="Tahoma" pitchFamily="34" charset="0"/>
              </a:rPr>
              <a:t>1997</a:t>
            </a:r>
            <a:r>
              <a:rPr lang="ru-RU" sz="2000" dirty="0" smtClean="0">
                <a:latin typeface="Tahoma" pitchFamily="34" charset="0"/>
              </a:rPr>
              <a:t> </a:t>
            </a:r>
            <a:r>
              <a:rPr lang="ru-RU" sz="2000" b="1" dirty="0" smtClean="0">
                <a:latin typeface="Tahoma" pitchFamily="34" charset="0"/>
              </a:rPr>
              <a:t>– по настоящее время </a:t>
            </a:r>
            <a:r>
              <a:rPr lang="ru-RU" sz="2000" dirty="0" smtClean="0">
                <a:latin typeface="Tahoma" pitchFamily="34" charset="0"/>
              </a:rPr>
              <a:t>оказание помощи различным категориям детей в преодолении учебных трудностей, способствующей развитию.</a:t>
            </a:r>
          </a:p>
          <a:p>
            <a:pPr marL="6350" indent="22225"/>
            <a:r>
              <a:rPr lang="ru-RU" sz="2000" b="1" dirty="0" smtClean="0">
                <a:latin typeface="Tahoma" pitchFamily="34" charset="0"/>
              </a:rPr>
              <a:t>1997</a:t>
            </a:r>
            <a:r>
              <a:rPr lang="ru-RU" sz="2000" dirty="0" smtClean="0">
                <a:latin typeface="Tahoma" pitchFamily="34" charset="0"/>
              </a:rPr>
              <a:t> – первый успешный опыт оказанию помощи учащимся коррекционных классов на материале развивающих занятий по русскому языку в Летней школе (Пермская область)</a:t>
            </a:r>
          </a:p>
          <a:p>
            <a:pPr marL="6350" indent="22225"/>
            <a:r>
              <a:rPr lang="ru-RU" sz="2000" b="1" dirty="0" smtClean="0">
                <a:latin typeface="Tahoma" pitchFamily="34" charset="0"/>
              </a:rPr>
              <a:t>2004</a:t>
            </a:r>
            <a:r>
              <a:rPr lang="ru-RU" sz="2000" dirty="0" smtClean="0">
                <a:latin typeface="Tahoma" pitchFamily="34" charset="0"/>
              </a:rPr>
              <a:t>  – Старт проекта «Шахматы для общего развития» и первые попытки применить РДП в создании условия для развития способности действовать в уме.</a:t>
            </a:r>
          </a:p>
          <a:p>
            <a:pPr marL="6350" indent="22225"/>
            <a:endParaRPr lang="ru-RU" sz="2000" dirty="0" smtClean="0">
              <a:latin typeface="Tahoma" pitchFamily="34" charset="0"/>
            </a:endParaRPr>
          </a:p>
          <a:p>
            <a:pPr marL="6350" indent="22225">
              <a:spcAft>
                <a:spcPts val="600"/>
              </a:spcAft>
            </a:pPr>
            <a:endParaRPr lang="ru-RU" sz="2200" b="1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-180975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199783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692697"/>
            <a:ext cx="6912768" cy="1602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 smtClean="0">
                <a:solidFill>
                  <a:srgbClr val="7E3F00"/>
                </a:solidFill>
                <a:ea typeface="Lucida Sans Unicode"/>
              </a:rPr>
              <a:t>Случай Паши</a:t>
            </a:r>
            <a:endParaRPr lang="en-US" sz="3200" b="1" i="1" dirty="0" smtClean="0">
              <a:solidFill>
                <a:srgbClr val="7E3F00"/>
              </a:solidFill>
              <a:ea typeface="Lucida Sans Unicode"/>
            </a:endParaRPr>
          </a:p>
          <a:p>
            <a:pPr marL="457200" indent="-457200">
              <a:lnSpc>
                <a:spcPct val="114000"/>
              </a:lnSpc>
            </a:pP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     </a:t>
            </a:r>
          </a:p>
          <a:p>
            <a:pPr marL="457200" indent="-457200">
              <a:lnSpc>
                <a:spcPct val="114000"/>
              </a:lnSpc>
            </a:pPr>
            <a:endParaRPr lang="en-US" sz="22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700808"/>
            <a:ext cx="5328592" cy="355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-90842" y="0"/>
            <a:ext cx="9667338" cy="7359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115616" y="404664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 </a:t>
            </a:r>
            <a:endParaRPr lang="ru-RU" sz="3200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83568" y="476672"/>
          <a:ext cx="8352928" cy="6192688"/>
        </p:xfrm>
        <a:graphic>
          <a:graphicData uri="http://schemas.openxmlformats.org/drawingml/2006/table">
            <a:tbl>
              <a:tblPr/>
              <a:tblGrid>
                <a:gridCol w="2868500"/>
                <a:gridCol w="5484428"/>
              </a:tblGrid>
              <a:tr h="5277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Паша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 13 лет (2013)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110" marR="371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Паша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 16 лет (2016)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110" marR="371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9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Практически ничего не делал самостоятельно.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 этого времени в школе не учился, но был принят в пятый класс.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Мог писать и рисовать, держа ручку или карандаш во рту.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Благодаря музыкальному слуху и хорошему голосу пел.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Книг не читал.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Неохотно пользовался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ортезами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, т.к. передвижение на них требовало больших усилий.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Не умел играть в шахматы.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Выученная беспомощность, обусловленная физическим статусом.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Попытки расширить диапазон физических возможностей осуществлялись путем хирургических операций.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110" marR="371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Живет в квартире самостоятельно с соседом по комнате.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Сам себя обслуживает, при необходимости обращается за помощью.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Постоянно изобретает различные способы «как что-то сделать».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Верит, что «может все».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Учится в девятом классе.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Научился играть на пианино и гитаре.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Один из лучших шахматистов в школе.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ортезах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играет в футбол.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Выступает в спектакле, поставленном с детьми Центра режиссером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РАМТа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Н.Шумилкиной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, в котором поет, играет на ударных инструментах и губной гармошке.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Планирует в будущем работать радиокомментатором, т.к. в этом случае «его руки и ноги никого волновать не будут», а голос у него в порядке.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Регулярно делает упражнения для развития движений (медики, видя его достижения в развитии движений, сказали, что не предполагали таких результатов после намеченных операций, и операций пока больше  не проводили).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Прочитал «Белое на черном» Рубена Давида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Гонзалеса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Гальего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, любит стихи С.Есенина, начал читать «Фауста» Гете.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110" marR="371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92886" y="59323"/>
            <a:ext cx="335822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Динамика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Паши за три года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-90842" y="0"/>
            <a:ext cx="9667338" cy="7359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115616" y="404664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 </a:t>
            </a:r>
            <a:endParaRPr lang="ru-RU" sz="3200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115616" y="476672"/>
          <a:ext cx="7128792" cy="5922128"/>
        </p:xfrm>
        <a:graphic>
          <a:graphicData uri="http://schemas.openxmlformats.org/drawingml/2006/table">
            <a:tbl>
              <a:tblPr/>
              <a:tblGrid>
                <a:gridCol w="3600400"/>
                <a:gridCol w="3528392"/>
              </a:tblGrid>
              <a:tr h="30963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Calibri"/>
                          <a:ea typeface="Calibri"/>
                          <a:cs typeface="Times New Roman"/>
                        </a:rPr>
                        <a:t>Сайт </a:t>
                      </a:r>
                      <a:r>
                        <a:rPr lang="en-US" sz="2400" b="1" dirty="0" smtClean="0">
                          <a:latin typeface="Calibri"/>
                          <a:ea typeface="Calibri"/>
                          <a:cs typeface="Times New Roman"/>
                          <a:hlinkClick r:id="rId3"/>
                        </a:rPr>
                        <a:t>psyjournals.ru</a:t>
                      </a:r>
                      <a:endParaRPr lang="ru-RU" sz="2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 Статьи</a:t>
                      </a:r>
                      <a:r>
                        <a:rPr lang="ru-RU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в журналах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«Культурно-историческая психология» и «Консультативная психология и психотерапия»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baseline="0" dirty="0" smtClean="0">
                          <a:latin typeface="Calibri"/>
                          <a:ea typeface="Calibri"/>
                          <a:cs typeface="Times New Roman"/>
                        </a:rPr>
                        <a:t>Сайт </a:t>
                      </a:r>
                      <a:r>
                        <a:rPr lang="en-US" sz="2400" b="1" baseline="0" dirty="0" smtClean="0">
                          <a:latin typeface="Calibri"/>
                          <a:ea typeface="Calibri"/>
                          <a:cs typeface="Times New Roman"/>
                          <a:hlinkClick r:id="rId4"/>
                        </a:rPr>
                        <a:t>chess-od.ru</a:t>
                      </a:r>
                      <a:r>
                        <a:rPr lang="en-US" sz="24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200" b="0" baseline="0" dirty="0" smtClean="0">
                          <a:latin typeface="Calibri"/>
                          <a:ea typeface="Calibri"/>
                          <a:cs typeface="Times New Roman"/>
                        </a:rPr>
                        <a:t>К</a:t>
                      </a:r>
                      <a:r>
                        <a:rPr lang="ru-RU" sz="2200" baseline="0" dirty="0" smtClean="0">
                          <a:latin typeface="Calibri"/>
                          <a:ea typeface="Calibri"/>
                          <a:cs typeface="Times New Roman"/>
                        </a:rPr>
                        <a:t>омпьютерная </a:t>
                      </a:r>
                      <a:r>
                        <a:rPr lang="ru-RU" sz="2200" baseline="0" dirty="0" smtClean="0">
                          <a:latin typeface="Calibri"/>
                          <a:ea typeface="Calibri"/>
                          <a:cs typeface="Times New Roman"/>
                        </a:rPr>
                        <a:t>программа «Шахматы для общего развития</a:t>
                      </a:r>
                      <a:r>
                        <a:rPr lang="ru-RU" sz="2200" baseline="0" dirty="0" smtClean="0">
                          <a:latin typeface="Calibri"/>
                          <a:ea typeface="Calibri"/>
                          <a:cs typeface="Times New Roman"/>
                        </a:rPr>
                        <a:t>»</a:t>
                      </a:r>
                      <a:endParaRPr lang="ru-RU" sz="2200" baseline="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110" marR="371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latin typeface="Calibri"/>
                          <a:ea typeface="Calibri"/>
                          <a:cs typeface="Times New Roman"/>
                        </a:rPr>
                        <a:t>Контакты:</a:t>
                      </a:r>
                      <a:endParaRPr lang="en-US" sz="22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latin typeface="Calibri"/>
                          <a:ea typeface="Calibri"/>
                          <a:cs typeface="Times New Roman"/>
                        </a:rPr>
                        <a:t>В.К. Зарецкий</a:t>
                      </a:r>
                    </a:p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  <a:hlinkClick r:id="rId5"/>
                        </a:rPr>
                        <a:t>zaretskii@chess-od.com</a:t>
                      </a:r>
                      <a:endParaRPr lang="en-US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latin typeface="Calibri"/>
                          <a:ea typeface="Calibri"/>
                          <a:cs typeface="Times New Roman"/>
                        </a:rPr>
                        <a:t>А.А. Черныш</a:t>
                      </a:r>
                    </a:p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  <a:hlinkClick r:id="rId6"/>
                        </a:rPr>
                        <a:t>chernysh@chess-od.com</a:t>
                      </a:r>
                      <a:endParaRPr lang="en-US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110" marR="371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57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110" marR="371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110" marR="371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831119" y="-2233"/>
            <a:ext cx="54817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Где можно получить информацию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47664" y="3645024"/>
            <a:ext cx="2808312" cy="2733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20072" y="3717032"/>
            <a:ext cx="2592288" cy="251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188640"/>
            <a:ext cx="9324975" cy="709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115616" y="5445224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 Спасибо за сотрудничество!</a:t>
            </a:r>
            <a:endParaRPr lang="ru-RU" sz="3200" b="1" dirty="0"/>
          </a:p>
        </p:txBody>
      </p:sp>
      <p:pic>
        <p:nvPicPr>
          <p:cNvPr id="5" name="Picture 7" descr="P7050043"/>
          <p:cNvPicPr>
            <a:picLocks noChangeAspect="1" noChangeArrowheads="1"/>
          </p:cNvPicPr>
          <p:nvPr/>
        </p:nvPicPr>
        <p:blipFill>
          <a:blip r:embed="rId2" cstate="print"/>
          <a:srcRect l="5396" t="18724" r="5414"/>
          <a:stretch>
            <a:fillRect/>
          </a:stretch>
        </p:blipFill>
        <p:spPr bwMode="auto">
          <a:xfrm>
            <a:off x="1187450" y="908721"/>
            <a:ext cx="7058025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-241300"/>
            <a:ext cx="9324975" cy="709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95288" y="0"/>
            <a:ext cx="8301037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15000"/>
              </a:lnSpc>
              <a:defRPr/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Рефлексивно-деятельностный подход: </a:t>
            </a:r>
            <a:endParaRPr lang="ru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>
              <a:lnSpc>
                <a:spcPct val="115000"/>
              </a:lnSpc>
              <a:defRPr/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сущность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и краткая история</a:t>
            </a: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539750" y="1357313"/>
            <a:ext cx="8353425" cy="524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50" indent="22225">
              <a:lnSpc>
                <a:spcPct val="114000"/>
              </a:lnSpc>
            </a:pPr>
            <a:r>
              <a:rPr lang="ru-RU" sz="2000" dirty="0" smtClean="0">
                <a:latin typeface="Tahoma" pitchFamily="34" charset="0"/>
              </a:rPr>
              <a:t>Рефлексия практики оказания помощи в преодолении учебных трудностей средствами рефлексивно-деятельностного подхода </a:t>
            </a:r>
            <a:r>
              <a:rPr lang="ru-RU" sz="2000" dirty="0" smtClean="0">
                <a:latin typeface="Tahoma" pitchFamily="34" charset="0"/>
              </a:rPr>
              <a:t>различным </a:t>
            </a:r>
            <a:r>
              <a:rPr lang="ru-RU" sz="2000" dirty="0" smtClean="0">
                <a:latin typeface="Tahoma" pitchFamily="34" charset="0"/>
              </a:rPr>
              <a:t>категориям детей </a:t>
            </a:r>
            <a:r>
              <a:rPr lang="ru-RU" sz="2000" b="1" dirty="0" smtClean="0">
                <a:latin typeface="Tahoma" pitchFamily="34" charset="0"/>
              </a:rPr>
              <a:t>привела к переосмыслению некоторых принципиальных положений культурно-исторической психологии </a:t>
            </a:r>
            <a:r>
              <a:rPr lang="ru-RU" sz="2000" dirty="0" smtClean="0">
                <a:latin typeface="Tahoma" pitchFamily="34" charset="0"/>
              </a:rPr>
              <a:t>Л.С.Выготского и к разработке </a:t>
            </a:r>
            <a:r>
              <a:rPr lang="ru-RU" sz="2000" b="1" dirty="0" smtClean="0">
                <a:latin typeface="Tahoma" pitchFamily="34" charset="0"/>
              </a:rPr>
              <a:t>новых представлений о связи обучения и развития</a:t>
            </a:r>
            <a:r>
              <a:rPr lang="ru-RU" sz="2000" dirty="0" smtClean="0">
                <a:latin typeface="Tahoma" pitchFamily="34" charset="0"/>
              </a:rPr>
              <a:t>, вытекающих из этих положений.</a:t>
            </a:r>
          </a:p>
          <a:p>
            <a:pPr marL="6350" indent="22225">
              <a:lnSpc>
                <a:spcPct val="114000"/>
              </a:lnSpc>
            </a:pPr>
            <a:r>
              <a:rPr lang="ru-RU" sz="2000" b="1" dirty="0" smtClean="0">
                <a:latin typeface="Tahoma" pitchFamily="34" charset="0"/>
              </a:rPr>
              <a:t>1997 – </a:t>
            </a:r>
            <a:r>
              <a:rPr lang="ru-RU" sz="2000" dirty="0" smtClean="0">
                <a:latin typeface="Tahoma" pitchFamily="34" charset="0"/>
              </a:rPr>
              <a:t>представление о роли рефлексии в обучении и развитии</a:t>
            </a:r>
          </a:p>
          <a:p>
            <a:pPr marL="6350" indent="22225">
              <a:lnSpc>
                <a:spcPct val="114000"/>
              </a:lnSpc>
            </a:pPr>
            <a:r>
              <a:rPr lang="ru-RU" sz="2000" b="1" dirty="0" smtClean="0">
                <a:latin typeface="Tahoma" pitchFamily="34" charset="0"/>
              </a:rPr>
              <a:t>2006 – </a:t>
            </a:r>
            <a:r>
              <a:rPr lang="ru-RU" sz="2000" dirty="0" err="1" smtClean="0">
                <a:latin typeface="Tahoma" pitchFamily="34" charset="0"/>
              </a:rPr>
              <a:t>многовекторная</a:t>
            </a:r>
            <a:r>
              <a:rPr lang="ru-RU" sz="2000" dirty="0" smtClean="0">
                <a:latin typeface="Tahoma" pitchFamily="34" charset="0"/>
              </a:rPr>
              <a:t> модель зоны ближайшего развития</a:t>
            </a:r>
          </a:p>
          <a:p>
            <a:pPr marL="6350" indent="22225">
              <a:lnSpc>
                <a:spcPct val="114000"/>
              </a:lnSpc>
            </a:pPr>
            <a:r>
              <a:rPr lang="ru-RU" sz="2000" b="1" dirty="0" smtClean="0">
                <a:latin typeface="Tahoma" pitchFamily="34" charset="0"/>
              </a:rPr>
              <a:t>2015 – </a:t>
            </a:r>
            <a:r>
              <a:rPr lang="ru-RU" sz="2000" dirty="0" smtClean="0">
                <a:latin typeface="Tahoma" pitchFamily="34" charset="0"/>
              </a:rPr>
              <a:t>новое прочтение тезиса Л.С.Выготского о том, что один шаг в обучении может означать сто шагов в развитии</a:t>
            </a:r>
          </a:p>
          <a:p>
            <a:pPr marL="6350" indent="22225">
              <a:lnSpc>
                <a:spcPct val="114000"/>
              </a:lnSpc>
            </a:pPr>
            <a:r>
              <a:rPr lang="ru-RU" sz="2000" b="1" dirty="0" smtClean="0">
                <a:latin typeface="Tahoma" pitchFamily="34" charset="0"/>
              </a:rPr>
              <a:t>2016 – </a:t>
            </a:r>
            <a:r>
              <a:rPr lang="ru-RU" sz="2000" dirty="0" smtClean="0">
                <a:latin typeface="Tahoma" pitchFamily="34" charset="0"/>
              </a:rPr>
              <a:t>разработка и апробация представления о психологическом механизме, который может за один шаг в обучении приводить к многим шагам в развитии</a:t>
            </a:r>
          </a:p>
          <a:p>
            <a:pPr marL="6350" indent="22225">
              <a:lnSpc>
                <a:spcPct val="114000"/>
              </a:lnSpc>
            </a:pPr>
            <a:r>
              <a:rPr lang="ru-RU" sz="2000" b="1" dirty="0" smtClean="0">
                <a:latin typeface="Tahoma" pitchFamily="34" charset="0"/>
              </a:rPr>
              <a:t>2017 – </a:t>
            </a:r>
            <a:r>
              <a:rPr lang="ru-RU" sz="2000" dirty="0" smtClean="0">
                <a:latin typeface="Tahoma" pitchFamily="34" charset="0"/>
              </a:rPr>
              <a:t>расширение практики, трансляция подхода.</a:t>
            </a:r>
            <a:endParaRPr lang="ru-RU" sz="2000" b="1" dirty="0" smtClean="0">
              <a:latin typeface="Tahoma" pitchFamily="34" charset="0"/>
            </a:endParaRPr>
          </a:p>
          <a:p>
            <a:pPr marL="6350" indent="22225"/>
            <a:endParaRPr lang="ru-RU" sz="2000" dirty="0" smtClean="0">
              <a:latin typeface="Tahoma" pitchFamily="34" charset="0"/>
            </a:endParaRPr>
          </a:p>
          <a:p>
            <a:pPr marL="6350" indent="22225">
              <a:spcAft>
                <a:spcPts val="600"/>
              </a:spcAft>
            </a:pPr>
            <a:endParaRPr lang="ru-RU" sz="2200" b="1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-241300"/>
            <a:ext cx="9324975" cy="709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95288" y="0"/>
            <a:ext cx="8301037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15000"/>
              </a:lnSpc>
              <a:defRPr/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Рефлексивно-деятельностный подход в развивающих занятиях на материале шахмат</a:t>
            </a: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539750" y="1124745"/>
            <a:ext cx="8353425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50" indent="22225">
              <a:lnSpc>
                <a:spcPct val="114000"/>
              </a:lnSpc>
            </a:pPr>
            <a:r>
              <a:rPr lang="ru-RU" sz="2000" b="1" dirty="0" smtClean="0">
                <a:latin typeface="Tahoma" pitchFamily="34" charset="0"/>
              </a:rPr>
              <a:t>1979-1990</a:t>
            </a:r>
            <a:r>
              <a:rPr lang="ru-RU" sz="2000" dirty="0" smtClean="0">
                <a:latin typeface="Tahoma" pitchFamily="34" charset="0"/>
              </a:rPr>
              <a:t> – Н.Г.Алексеев: «Шахматы – игра, созданная самим Богом для развития способности действовать в уме».</a:t>
            </a:r>
          </a:p>
          <a:p>
            <a:pPr marL="6350" indent="22225">
              <a:lnSpc>
                <a:spcPct val="114000"/>
              </a:lnSpc>
            </a:pPr>
            <a:r>
              <a:rPr lang="ru-RU" sz="2000" b="1" dirty="0" smtClean="0">
                <a:latin typeface="Tahoma" pitchFamily="34" charset="0"/>
              </a:rPr>
              <a:t>2003 – </a:t>
            </a:r>
            <a:r>
              <a:rPr lang="ru-RU" sz="2000" dirty="0" smtClean="0">
                <a:latin typeface="Tahoma" pitchFamily="34" charset="0"/>
              </a:rPr>
              <a:t>и</a:t>
            </a:r>
            <a:r>
              <a:rPr lang="ru-RU" sz="2000" dirty="0" smtClean="0">
                <a:latin typeface="Tahoma" pitchFamily="34" charset="0"/>
              </a:rPr>
              <a:t>дея </a:t>
            </a:r>
            <a:r>
              <a:rPr lang="ru-RU" sz="2000" dirty="0" smtClean="0">
                <a:latin typeface="Tahoma" pitchFamily="34" charset="0"/>
              </a:rPr>
              <a:t>проекта «Шахматы для общего развития».</a:t>
            </a:r>
          </a:p>
          <a:p>
            <a:pPr marL="6350" indent="22225">
              <a:lnSpc>
                <a:spcPct val="114000"/>
              </a:lnSpc>
            </a:pPr>
            <a:r>
              <a:rPr lang="ru-RU" sz="2000" b="1" dirty="0" smtClean="0">
                <a:latin typeface="Tahoma" pitchFamily="34" charset="0"/>
              </a:rPr>
              <a:t>2004 – </a:t>
            </a:r>
            <a:r>
              <a:rPr lang="ru-RU" sz="2000" dirty="0" smtClean="0">
                <a:latin typeface="Tahoma" pitchFamily="34" charset="0"/>
              </a:rPr>
              <a:t>старт проекта «Шахматы для общего </a:t>
            </a:r>
            <a:r>
              <a:rPr lang="ru-RU" sz="2000" dirty="0" smtClean="0">
                <a:latin typeface="Tahoma" pitchFamily="34" charset="0"/>
              </a:rPr>
              <a:t>развития» </a:t>
            </a:r>
            <a:endParaRPr lang="ru-RU" sz="2000" dirty="0" smtClean="0">
              <a:latin typeface="Tahoma" pitchFamily="34" charset="0"/>
            </a:endParaRPr>
          </a:p>
          <a:p>
            <a:pPr marL="6350" indent="22225">
              <a:lnSpc>
                <a:spcPct val="114000"/>
              </a:lnSpc>
            </a:pPr>
            <a:r>
              <a:rPr lang="ru-RU" sz="2000" dirty="0" smtClean="0">
                <a:latin typeface="Tahoma" pitchFamily="34" charset="0"/>
              </a:rPr>
              <a:t>в </a:t>
            </a:r>
            <a:r>
              <a:rPr lang="ru-RU" sz="2000" dirty="0" smtClean="0">
                <a:latin typeface="Tahoma" pitchFamily="34" charset="0"/>
              </a:rPr>
              <a:t>г. </a:t>
            </a:r>
            <a:r>
              <a:rPr lang="ru-RU" sz="2000" dirty="0" err="1" smtClean="0">
                <a:latin typeface="Tahoma" pitchFamily="34" charset="0"/>
              </a:rPr>
              <a:t>Сатке</a:t>
            </a:r>
            <a:r>
              <a:rPr lang="ru-RU" sz="2000" dirty="0" smtClean="0">
                <a:latin typeface="Tahoma" pitchFamily="34" charset="0"/>
              </a:rPr>
              <a:t> Челябинской </a:t>
            </a:r>
            <a:r>
              <a:rPr lang="ru-RU" sz="2000" dirty="0" smtClean="0">
                <a:latin typeface="Tahoma" pitchFamily="34" charset="0"/>
              </a:rPr>
              <a:t>области.</a:t>
            </a:r>
            <a:endParaRPr lang="ru-RU" sz="2000" dirty="0" smtClean="0">
              <a:latin typeface="Tahoma" pitchFamily="34" charset="0"/>
            </a:endParaRPr>
          </a:p>
          <a:p>
            <a:pPr marL="6350" indent="22225">
              <a:lnSpc>
                <a:spcPct val="114000"/>
              </a:lnSpc>
            </a:pPr>
            <a:r>
              <a:rPr lang="ru-RU" sz="2000" b="1" dirty="0" smtClean="0">
                <a:latin typeface="Tahoma" pitchFamily="34" charset="0"/>
              </a:rPr>
              <a:t>2013</a:t>
            </a:r>
            <a:r>
              <a:rPr lang="ru-RU" sz="2000" dirty="0" smtClean="0">
                <a:latin typeface="Tahoma" pitchFamily="34" charset="0"/>
              </a:rPr>
              <a:t> – начало занятий шахматами с детьми-сиротами с тяжелыми соматическими заболеваниями.</a:t>
            </a:r>
          </a:p>
          <a:p>
            <a:pPr marL="6350" indent="22225">
              <a:lnSpc>
                <a:spcPct val="114000"/>
              </a:lnSpc>
            </a:pPr>
            <a:r>
              <a:rPr lang="ru-RU" sz="2000" b="1" dirty="0" smtClean="0">
                <a:latin typeface="Tahoma" pitchFamily="34" charset="0"/>
              </a:rPr>
              <a:t>2014 – 2016 </a:t>
            </a:r>
            <a:r>
              <a:rPr lang="ru-RU" sz="2000" dirty="0" smtClean="0">
                <a:latin typeface="Tahoma" pitchFamily="34" charset="0"/>
              </a:rPr>
              <a:t>первые выпускники общеобразовательных школ </a:t>
            </a:r>
            <a:endParaRPr lang="ru-RU" sz="2000" dirty="0" smtClean="0">
              <a:latin typeface="Tahoma" pitchFamily="34" charset="0"/>
            </a:endParaRPr>
          </a:p>
          <a:p>
            <a:pPr marL="6350" indent="22225">
              <a:lnSpc>
                <a:spcPct val="114000"/>
              </a:lnSpc>
            </a:pPr>
            <a:r>
              <a:rPr lang="ru-RU" sz="2000" dirty="0" smtClean="0">
                <a:latin typeface="Tahoma" pitchFamily="34" charset="0"/>
              </a:rPr>
              <a:t>г</a:t>
            </a:r>
            <a:r>
              <a:rPr lang="ru-RU" sz="2000" dirty="0" smtClean="0">
                <a:latin typeface="Tahoma" pitchFamily="34" charset="0"/>
              </a:rPr>
              <a:t>. </a:t>
            </a:r>
            <a:r>
              <a:rPr lang="ru-RU" sz="2000" dirty="0" err="1" smtClean="0">
                <a:latin typeface="Tahoma" pitchFamily="34" charset="0"/>
              </a:rPr>
              <a:t>Сатки</a:t>
            </a:r>
            <a:r>
              <a:rPr lang="ru-RU" sz="2000" dirty="0" smtClean="0">
                <a:latin typeface="Tahoma" pitchFamily="34" charset="0"/>
              </a:rPr>
              <a:t>, которые проходили обучение шахматам в начальной школе в рамках проекта (школа </a:t>
            </a:r>
            <a:r>
              <a:rPr lang="ru-RU" sz="2000" dirty="0" smtClean="0">
                <a:latin typeface="Tahoma" pitchFamily="34" charset="0"/>
              </a:rPr>
              <a:t>№14 </a:t>
            </a:r>
            <a:r>
              <a:rPr lang="ru-RU" sz="2000" dirty="0" smtClean="0">
                <a:latin typeface="Tahoma" pitchFamily="34" charset="0"/>
              </a:rPr>
              <a:t>– 5 золотых медалистов, школа </a:t>
            </a:r>
            <a:r>
              <a:rPr lang="ru-RU" sz="2000" dirty="0" smtClean="0">
                <a:latin typeface="Tahoma" pitchFamily="34" charset="0"/>
              </a:rPr>
              <a:t>№40 </a:t>
            </a:r>
            <a:r>
              <a:rPr lang="ru-RU" sz="2000" dirty="0" smtClean="0">
                <a:latin typeface="Tahoma" pitchFamily="34" charset="0"/>
              </a:rPr>
              <a:t>– 8, школа </a:t>
            </a:r>
            <a:r>
              <a:rPr lang="ru-RU" sz="2000" dirty="0" smtClean="0">
                <a:latin typeface="Tahoma" pitchFamily="34" charset="0"/>
              </a:rPr>
              <a:t>№12 </a:t>
            </a:r>
            <a:r>
              <a:rPr lang="ru-RU" sz="2000" dirty="0" smtClean="0">
                <a:latin typeface="Tahoma" pitchFamily="34" charset="0"/>
              </a:rPr>
              <a:t>– 3, школа </a:t>
            </a:r>
            <a:r>
              <a:rPr lang="ru-RU" sz="2000" dirty="0" smtClean="0">
                <a:latin typeface="Tahoma" pitchFamily="34" charset="0"/>
              </a:rPr>
              <a:t>№5 </a:t>
            </a:r>
            <a:r>
              <a:rPr lang="ru-RU" sz="2000" dirty="0" smtClean="0">
                <a:latin typeface="Tahoma" pitchFamily="34" charset="0"/>
              </a:rPr>
              <a:t>– 1. Итого 17 из 105 учеников).</a:t>
            </a:r>
          </a:p>
          <a:p>
            <a:pPr marL="6350" indent="22225">
              <a:lnSpc>
                <a:spcPct val="114000"/>
              </a:lnSpc>
            </a:pPr>
            <a:r>
              <a:rPr lang="ru-RU" sz="2000" b="1" dirty="0" smtClean="0">
                <a:latin typeface="Tahoma" pitchFamily="34" charset="0"/>
              </a:rPr>
              <a:t>2016 – </a:t>
            </a:r>
            <a:r>
              <a:rPr lang="ru-RU" sz="2000" dirty="0" smtClean="0">
                <a:latin typeface="Tahoma" pitchFamily="34" charset="0"/>
              </a:rPr>
              <a:t>издание методических пособий «Шахматы для общего развития»</a:t>
            </a:r>
          </a:p>
          <a:p>
            <a:pPr marL="6350" indent="22225">
              <a:lnSpc>
                <a:spcPct val="114000"/>
              </a:lnSpc>
            </a:pPr>
            <a:r>
              <a:rPr lang="ru-RU" sz="2000" b="1" dirty="0" smtClean="0">
                <a:latin typeface="Tahoma" pitchFamily="34" charset="0"/>
              </a:rPr>
              <a:t>2017 – </a:t>
            </a:r>
            <a:r>
              <a:rPr lang="ru-RU" sz="2000" dirty="0" smtClean="0">
                <a:latin typeface="Tahoma" pitchFamily="34" charset="0"/>
              </a:rPr>
              <a:t>перевод пособий на английский язык; введение «Шахмат для общего </a:t>
            </a:r>
            <a:r>
              <a:rPr lang="ru-RU" sz="2000" dirty="0" smtClean="0">
                <a:latin typeface="Tahoma" pitchFamily="34" charset="0"/>
              </a:rPr>
              <a:t>развития» </a:t>
            </a:r>
            <a:r>
              <a:rPr lang="ru-RU" sz="2000" dirty="0" smtClean="0">
                <a:latin typeface="Tahoma" pitchFamily="34" charset="0"/>
              </a:rPr>
              <a:t>в </a:t>
            </a:r>
            <a:r>
              <a:rPr lang="ru-RU" sz="2000" dirty="0" smtClean="0">
                <a:latin typeface="Tahoma" pitchFamily="34" charset="0"/>
              </a:rPr>
              <a:t>школы </a:t>
            </a:r>
            <a:r>
              <a:rPr lang="ru-RU" sz="2000" dirty="0" smtClean="0">
                <a:latin typeface="Tahoma" pitchFamily="34" charset="0"/>
              </a:rPr>
              <a:t>г. Москвы</a:t>
            </a:r>
            <a:endParaRPr lang="ru-RU" sz="2000" b="1" dirty="0" smtClean="0">
              <a:latin typeface="Tahoma" pitchFamily="34" charset="0"/>
            </a:endParaRPr>
          </a:p>
          <a:p>
            <a:pPr marL="6350" indent="22225"/>
            <a:endParaRPr lang="ru-RU" sz="2000" dirty="0" smtClean="0">
              <a:latin typeface="Tahoma" pitchFamily="34" charset="0"/>
            </a:endParaRPr>
          </a:p>
          <a:p>
            <a:pPr marL="6350" indent="22225">
              <a:spcAft>
                <a:spcPts val="600"/>
              </a:spcAft>
            </a:pPr>
            <a:endParaRPr lang="ru-RU" sz="2200" b="1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413" y="-188913"/>
            <a:ext cx="9648826" cy="7235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2411413" y="260350"/>
            <a:ext cx="4321175" cy="6477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Суть проекта.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50825" y="1125538"/>
            <a:ext cx="8642350" cy="6477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/>
              <a:t>Основание идеи: шахматы – деятельность, требующая развитой </a:t>
            </a:r>
          </a:p>
          <a:p>
            <a:pPr algn="ctr"/>
            <a:r>
              <a:rPr lang="ru-RU" sz="1600" b="1"/>
              <a:t>способности действовать в уме.</a:t>
            </a:r>
            <a:endParaRPr lang="ru-RU" sz="1600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3132138" y="1989138"/>
            <a:ext cx="2879725" cy="3603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/>
              <a:t>Авторы идеи:</a:t>
            </a: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250825" y="4797425"/>
            <a:ext cx="2665413" cy="720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/>
              <a:t>Член-корр. РАО, д.психол.н.</a:t>
            </a:r>
          </a:p>
          <a:p>
            <a:pPr algn="ctr"/>
            <a:r>
              <a:rPr lang="ru-RU" sz="1400"/>
              <a:t>к.м.с. по шахматам</a:t>
            </a:r>
          </a:p>
          <a:p>
            <a:pPr algn="ctr"/>
            <a:r>
              <a:rPr lang="ru-RU" sz="1400" b="1"/>
              <a:t>Н.Г. Алексеев</a:t>
            </a: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3238500" y="5949950"/>
            <a:ext cx="2663825" cy="720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/>
              <a:t>Профессор МГППУ,</a:t>
            </a:r>
          </a:p>
          <a:p>
            <a:pPr algn="ctr"/>
            <a:r>
              <a:rPr lang="ru-RU" sz="1400"/>
              <a:t>канд. психол. н.</a:t>
            </a:r>
          </a:p>
          <a:p>
            <a:pPr algn="ctr"/>
            <a:r>
              <a:rPr lang="ru-RU" sz="1400" b="1"/>
              <a:t>В.К. Зарецкий</a:t>
            </a:r>
            <a:r>
              <a:rPr lang="ru-RU" sz="1400"/>
              <a:t> </a:t>
            </a: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6227763" y="4797425"/>
            <a:ext cx="2665412" cy="720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/>
              <a:t>Международный гроссмейстер</a:t>
            </a:r>
          </a:p>
          <a:p>
            <a:pPr algn="ctr"/>
            <a:r>
              <a:rPr lang="ru-RU" sz="1400"/>
              <a:t>ФИДЕ по шахматам</a:t>
            </a:r>
          </a:p>
          <a:p>
            <a:pPr algn="ctr"/>
            <a:r>
              <a:rPr lang="ru-RU" sz="1400" b="1"/>
              <a:t>Ю.С. Разуваев</a:t>
            </a:r>
          </a:p>
        </p:txBody>
      </p:sp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763" y="2565400"/>
            <a:ext cx="2592387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0" y="3284538"/>
            <a:ext cx="2663825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3203575" y="2708275"/>
            <a:ext cx="2735263" cy="4333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/>
              <a:t>Руководитель проекта</a:t>
            </a:r>
          </a:p>
        </p:txBody>
      </p:sp>
      <p:pic>
        <p:nvPicPr>
          <p:cNvPr id="410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8" y="1979613"/>
            <a:ext cx="2014537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  <p:bldP spid="5128" grpId="0" animBg="1"/>
      <p:bldP spid="5129" grpId="0" animBg="1"/>
      <p:bldP spid="5130" grpId="0" animBg="1"/>
      <p:bldP spid="5131" grpId="0" animBg="1"/>
      <p:bldP spid="5132" grpId="0" animBg="1"/>
      <p:bldP spid="51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3390900" cy="5805487"/>
          </a:xfrm>
        </p:spPr>
        <p:txBody>
          <a:bodyPr/>
          <a:lstStyle/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800" b="1" smtClean="0">
                <a:latin typeface="Tahoma" pitchFamily="34" charset="0"/>
              </a:rPr>
              <a:t>Школа №14: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i="1" smtClean="0">
                <a:latin typeface="Tahoma" pitchFamily="34" charset="0"/>
              </a:rPr>
              <a:t>Волгутова Л.П.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i="1" smtClean="0">
                <a:latin typeface="Tahoma" pitchFamily="34" charset="0"/>
              </a:rPr>
              <a:t>Шехметова Л.Н.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i="1" smtClean="0">
                <a:latin typeface="Tahoma" pitchFamily="34" charset="0"/>
              </a:rPr>
              <a:t>Павлова С.В.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i="1" smtClean="0">
                <a:latin typeface="Tahoma" pitchFamily="34" charset="0"/>
              </a:rPr>
              <a:t>Теплякова О.Н.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800" b="1" smtClean="0">
                <a:latin typeface="Tahoma" pitchFamily="34" charset="0"/>
              </a:rPr>
              <a:t>Школа №5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i="1" smtClean="0">
                <a:latin typeface="Tahoma" pitchFamily="34" charset="0"/>
              </a:rPr>
              <a:t>Муксимова М.Ю.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i="1" smtClean="0">
                <a:latin typeface="Tahoma" pitchFamily="34" charset="0"/>
              </a:rPr>
              <a:t>Кириллова Т.М.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800" b="1" smtClean="0">
                <a:latin typeface="Tahoma" pitchFamily="34" charset="0"/>
              </a:rPr>
              <a:t>Школа №12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i="1" smtClean="0">
                <a:latin typeface="Tahoma" pitchFamily="34" charset="0"/>
              </a:rPr>
              <a:t>Сажина Е.А.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i="1" smtClean="0">
                <a:latin typeface="Tahoma" pitchFamily="34" charset="0"/>
              </a:rPr>
              <a:t>Иконникова Ю.С.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800" b="1" smtClean="0">
                <a:latin typeface="Tahoma" pitchFamily="34" charset="0"/>
              </a:rPr>
              <a:t>Школа №1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smtClean="0">
                <a:latin typeface="Tahoma" pitchFamily="34" charset="0"/>
              </a:rPr>
              <a:t>Галиханова Р.К.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smtClean="0">
                <a:latin typeface="Tahoma" pitchFamily="34" charset="0"/>
              </a:rPr>
              <a:t>Завьялова Н.А.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800" b="1" smtClean="0">
                <a:latin typeface="Tahoma" pitchFamily="34" charset="0"/>
              </a:rPr>
              <a:t>Школа №13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i="1" smtClean="0">
                <a:latin typeface="Tahoma" pitchFamily="34" charset="0"/>
              </a:rPr>
              <a:t>Юрина М.В.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800" b="1" smtClean="0">
                <a:latin typeface="Tahoma" pitchFamily="34" charset="0"/>
              </a:rPr>
              <a:t>Школа №40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i="1" smtClean="0">
                <a:latin typeface="Tahoma" pitchFamily="34" charset="0"/>
              </a:rPr>
              <a:t>Бурилова И.А.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i="1" smtClean="0">
                <a:latin typeface="Tahoma" pitchFamily="34" charset="0"/>
              </a:rPr>
              <a:t>Глухова О.В.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i="1" smtClean="0">
                <a:latin typeface="Tahoma" pitchFamily="34" charset="0"/>
              </a:rPr>
              <a:t>Рязанова Л.А.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i="1" smtClean="0">
                <a:latin typeface="Tahoma" pitchFamily="34" charset="0"/>
              </a:rPr>
              <a:t>Пономарева Г.А.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800" b="1" smtClean="0">
                <a:latin typeface="Tahoma" pitchFamily="34" charset="0"/>
              </a:rPr>
              <a:t>Школа №20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i="1" smtClean="0">
                <a:latin typeface="Tahoma" pitchFamily="34" charset="0"/>
              </a:rPr>
              <a:t>Гумерова Р.Ф.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i="1" smtClean="0">
                <a:latin typeface="Tahoma" pitchFamily="34" charset="0"/>
              </a:rPr>
              <a:t>Рязанова Д.А.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r>
              <a:rPr lang="ru-RU" sz="1400" b="1" smtClean="0">
                <a:latin typeface="Tahoma" pitchFamily="34" charset="0"/>
              </a:rPr>
              <a:t>и др.</a:t>
            </a:r>
          </a:p>
          <a:p>
            <a:pPr marL="6350" indent="358775" eaLnBrk="1" hangingPunct="1">
              <a:spcBef>
                <a:spcPct val="0"/>
              </a:spcBef>
              <a:buFontTx/>
              <a:buNone/>
            </a:pPr>
            <a:endParaRPr lang="ru-RU" sz="1600" b="1" smtClean="0">
              <a:latin typeface="Tahoma" pitchFamily="34" charset="0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468313" y="260350"/>
            <a:ext cx="830103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15000"/>
              </a:lnSpc>
              <a:defRPr/>
            </a:pPr>
            <a:r>
              <a:rPr lang="ru-RU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Главные участники проекта – учителя г. Сатки</a:t>
            </a:r>
          </a:p>
        </p:txBody>
      </p:sp>
      <p:pic>
        <p:nvPicPr>
          <p:cNvPr id="5125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8" y="1500188"/>
            <a:ext cx="5111750" cy="383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95288" y="0"/>
            <a:ext cx="8301037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15000"/>
              </a:lnSpc>
              <a:defRPr/>
            </a:pP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Научные основы проекта </a:t>
            </a:r>
          </a:p>
          <a:p>
            <a:pPr algn="ctr">
              <a:lnSpc>
                <a:spcPct val="115000"/>
              </a:lnSpc>
              <a:defRPr/>
            </a:pP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«Шахматы для общего развития»</a:t>
            </a: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539750" y="1357313"/>
            <a:ext cx="8353425" cy="487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50" indent="22225">
              <a:spcAft>
                <a:spcPts val="600"/>
              </a:spcAft>
            </a:pPr>
            <a:r>
              <a:rPr lang="ru-RU" sz="2200" b="1">
                <a:latin typeface="Tahoma" pitchFamily="34" charset="0"/>
              </a:rPr>
              <a:t>Представления о связи обучения и развития в культурно-исторической концепции Л.С.Выготского</a:t>
            </a:r>
          </a:p>
          <a:p>
            <a:pPr marL="6350" indent="22225">
              <a:spcAft>
                <a:spcPts val="600"/>
              </a:spcAft>
            </a:pPr>
            <a:r>
              <a:rPr lang="ru-RU" sz="2200" b="1">
                <a:latin typeface="Tahoma" pitchFamily="34" charset="0"/>
              </a:rPr>
              <a:t>Представления о развитии внутреннего плана действия в теории поэтапного формирования П.Я.Гальперина</a:t>
            </a:r>
          </a:p>
          <a:p>
            <a:pPr marL="6350" indent="22225">
              <a:spcAft>
                <a:spcPts val="600"/>
              </a:spcAft>
            </a:pPr>
            <a:r>
              <a:rPr lang="ru-RU" sz="2200" b="1">
                <a:latin typeface="Tahoma" pitchFamily="34" charset="0"/>
              </a:rPr>
              <a:t>Обоснование связи занятий шахматами с развитием способности действовать в уме и рефлексией (Н.Г.Алексеев)</a:t>
            </a:r>
          </a:p>
          <a:p>
            <a:pPr marL="6350" indent="22225">
              <a:spcAft>
                <a:spcPts val="600"/>
              </a:spcAft>
            </a:pPr>
            <a:r>
              <a:rPr lang="ru-RU" sz="2200" b="1">
                <a:latin typeface="Tahoma" pitchFamily="34" charset="0"/>
              </a:rPr>
              <a:t>Идеи педагогики сотрудничества (С.Л.Соловейчик)</a:t>
            </a:r>
          </a:p>
          <a:p>
            <a:pPr marL="6350" indent="22225"/>
            <a:r>
              <a:rPr lang="ru-RU" sz="2200" b="1">
                <a:latin typeface="Tahoma" pitchFamily="34" charset="0"/>
              </a:rPr>
              <a:t>Рефлексивно-деятельностный подход к оказанию помощи в преодолении учебных трудностей(В.К.Зарецкий)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7050043"/>
          <p:cNvPicPr>
            <a:picLocks noChangeAspect="1" noChangeArrowheads="1"/>
          </p:cNvPicPr>
          <p:nvPr/>
        </p:nvPicPr>
        <p:blipFill>
          <a:blip r:embed="rId2" cstate="print">
            <a:lum bright="64000" contrast="-76000"/>
          </a:blip>
          <a:srcRect l="31963" t="50398" r="28896" b="9743"/>
          <a:stretch>
            <a:fillRect/>
          </a:stretch>
        </p:blipFill>
        <p:spPr bwMode="auto">
          <a:xfrm>
            <a:off x="0" y="0"/>
            <a:ext cx="9324975" cy="709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95288" y="0"/>
            <a:ext cx="8301037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15000"/>
              </a:lnSpc>
              <a:defRPr/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Представления о развитии, на которые опирается проект«Шахматы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для общего развития»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539552" y="1196752"/>
            <a:ext cx="8353425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50" indent="22225"/>
            <a:r>
              <a:rPr lang="ru-RU" sz="2400" b="1" dirty="0" smtClean="0">
                <a:latin typeface="Tahoma" pitchFamily="34" charset="0"/>
              </a:rPr>
              <a:t>Обучение ведет за собой развитие </a:t>
            </a:r>
            <a:r>
              <a:rPr lang="ru-RU" sz="2400" dirty="0" smtClean="0">
                <a:latin typeface="Tahoma" pitchFamily="34" charset="0"/>
              </a:rPr>
              <a:t>(Л.С.Выготский).</a:t>
            </a:r>
          </a:p>
          <a:p>
            <a:pPr marL="6350" indent="22225"/>
            <a:r>
              <a:rPr lang="ru-RU" sz="2400" b="1" dirty="0" smtClean="0">
                <a:latin typeface="Tahoma" pitchFamily="34" charset="0"/>
              </a:rPr>
              <a:t>Развитие происходит в сотрудничестве ребенка и взрослого </a:t>
            </a:r>
            <a:r>
              <a:rPr lang="ru-RU" sz="2400" dirty="0" smtClean="0">
                <a:latin typeface="Tahoma" pitchFamily="34" charset="0"/>
              </a:rPr>
              <a:t>(</a:t>
            </a:r>
            <a:r>
              <a:rPr lang="ru-RU" sz="2400" dirty="0" err="1" smtClean="0">
                <a:latin typeface="Tahoma" pitchFamily="34" charset="0"/>
              </a:rPr>
              <a:t>Л.С.Выгосткий</a:t>
            </a:r>
            <a:r>
              <a:rPr lang="ru-RU" sz="2400" dirty="0" smtClean="0">
                <a:latin typeface="Tahoma" pitchFamily="34" charset="0"/>
              </a:rPr>
              <a:t>).</a:t>
            </a:r>
            <a:endParaRPr lang="ru-RU" sz="2400" b="1" dirty="0" smtClean="0">
              <a:latin typeface="Tahoma" pitchFamily="34" charset="0"/>
            </a:endParaRPr>
          </a:p>
          <a:p>
            <a:pPr marL="6350" indent="22225"/>
            <a:r>
              <a:rPr lang="ru-RU" sz="2400" b="1" dirty="0" smtClean="0">
                <a:latin typeface="Tahoma" pitchFamily="34" charset="0"/>
              </a:rPr>
              <a:t>Зона ближайшего развития –</a:t>
            </a:r>
            <a:r>
              <a:rPr lang="ru-RU" sz="2400" dirty="0" smtClean="0">
                <a:latin typeface="Tahoma" pitchFamily="34" charset="0"/>
              </a:rPr>
              <a:t> область действий, </a:t>
            </a:r>
            <a:r>
              <a:rPr lang="ru-RU" sz="2400" dirty="0" err="1" smtClean="0">
                <a:latin typeface="Tahoma" pitchFamily="34" charset="0"/>
              </a:rPr>
              <a:t>которы</a:t>
            </a:r>
            <a:r>
              <a:rPr lang="ru-RU" sz="2400" dirty="0" smtClean="0">
                <a:latin typeface="Tahoma" pitchFamily="34" charset="0"/>
              </a:rPr>
              <a:t> ребенок не может выполнять самостоятельно, но может выполнять осмысленно совместно с взрослым (Л.С.Выготский).</a:t>
            </a:r>
          </a:p>
          <a:p>
            <a:pPr marL="6350" indent="22225"/>
            <a:r>
              <a:rPr lang="ru-RU" sz="2400" b="1" dirty="0" smtClean="0">
                <a:latin typeface="Tahoma" pitchFamily="34" charset="0"/>
              </a:rPr>
              <a:t> Развитие</a:t>
            </a:r>
            <a:r>
              <a:rPr lang="ru-RU" sz="2400" dirty="0" smtClean="0">
                <a:latin typeface="Tahoma" pitchFamily="34" charset="0"/>
              </a:rPr>
              <a:t> в учебной деятельности происходит через </a:t>
            </a:r>
            <a:r>
              <a:rPr lang="ru-RU" sz="2400" b="1" dirty="0" smtClean="0">
                <a:latin typeface="Tahoma" pitchFamily="34" charset="0"/>
              </a:rPr>
              <a:t>интериоризацию</a:t>
            </a:r>
            <a:r>
              <a:rPr lang="ru-RU" sz="2400" dirty="0" smtClean="0">
                <a:latin typeface="Tahoma" pitchFamily="34" charset="0"/>
              </a:rPr>
              <a:t> способов совместной деятельности ребенка и взрослого: то, что ребенок сегодня делал совместно с взрослым завтра сможет делать сам (</a:t>
            </a:r>
            <a:r>
              <a:rPr lang="ru-RU" sz="2400" dirty="0" err="1" smtClean="0">
                <a:latin typeface="Tahoma" pitchFamily="34" charset="0"/>
              </a:rPr>
              <a:t>Л.С.Выгосткий</a:t>
            </a:r>
            <a:r>
              <a:rPr lang="ru-RU" sz="2400" dirty="0" smtClean="0">
                <a:latin typeface="Tahoma" pitchFamily="34" charset="0"/>
              </a:rPr>
              <a:t>).</a:t>
            </a:r>
            <a:endParaRPr lang="ru-RU" sz="2400" b="1" dirty="0">
              <a:latin typeface="Tahoma" pitchFamily="34" charset="0"/>
            </a:endParaRPr>
          </a:p>
          <a:p>
            <a:pPr marL="6350" indent="22225"/>
            <a:r>
              <a:rPr lang="ru-RU" sz="2400" dirty="0">
                <a:latin typeface="Tahoma" pitchFamily="34" charset="0"/>
              </a:rPr>
              <a:t>Динамика развития – постоянное </a:t>
            </a:r>
            <a:r>
              <a:rPr lang="ru-RU" sz="2400" b="1" dirty="0">
                <a:latin typeface="Tahoma" pitchFamily="34" charset="0"/>
              </a:rPr>
              <a:t>расширение зон актуального и ближайшего </a:t>
            </a:r>
            <a:r>
              <a:rPr lang="ru-RU" sz="2400" b="1" dirty="0" smtClean="0">
                <a:latin typeface="Tahoma" pitchFamily="34" charset="0"/>
              </a:rPr>
              <a:t>развития</a:t>
            </a:r>
            <a:r>
              <a:rPr lang="ru-RU" sz="2800" b="1" dirty="0">
                <a:latin typeface="Tahoma" pitchFamily="34" charset="0"/>
              </a:rPr>
              <a:t> </a:t>
            </a:r>
            <a:r>
              <a:rPr lang="ru-RU" sz="2400" dirty="0" smtClean="0">
                <a:latin typeface="Tahoma" pitchFamily="34" charset="0"/>
              </a:rPr>
              <a:t>(логически вытекает из идеи Л.С.Выготского о ЗБР)</a:t>
            </a:r>
            <a:endParaRPr lang="ru-RU" sz="2800" b="1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6">
      <a:dk1>
        <a:srgbClr val="924900"/>
      </a:dk1>
      <a:lt1>
        <a:srgbClr val="FFFFFF"/>
      </a:lt1>
      <a:dk2>
        <a:srgbClr val="7E3F00"/>
      </a:dk2>
      <a:lt2>
        <a:srgbClr val="A7FFFF"/>
      </a:lt2>
      <a:accent1>
        <a:srgbClr val="FFFFFF"/>
      </a:accent1>
      <a:accent2>
        <a:srgbClr val="CCCCFF"/>
      </a:accent2>
      <a:accent3>
        <a:srgbClr val="FFFFFF"/>
      </a:accent3>
      <a:accent4>
        <a:srgbClr val="7C3D00"/>
      </a:accent4>
      <a:accent5>
        <a:srgbClr val="FFFFFF"/>
      </a:accent5>
      <a:accent6>
        <a:srgbClr val="B9B9E7"/>
      </a:accent6>
      <a:hlink>
        <a:srgbClr val="3333CC"/>
      </a:hlink>
      <a:folHlink>
        <a:srgbClr val="AF67FF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9E4F00"/>
        </a:dk1>
        <a:lt1>
          <a:srgbClr val="FFFFFF"/>
        </a:lt1>
        <a:dk2>
          <a:srgbClr val="7E3F00"/>
        </a:dk2>
        <a:lt2>
          <a:srgbClr val="A7FFFF"/>
        </a:lt2>
        <a:accent1>
          <a:srgbClr val="FFFFFF"/>
        </a:accent1>
        <a:accent2>
          <a:srgbClr val="CCCCFF"/>
        </a:accent2>
        <a:accent3>
          <a:srgbClr val="FFFFFF"/>
        </a:accent3>
        <a:accent4>
          <a:srgbClr val="864200"/>
        </a:accent4>
        <a:accent5>
          <a:srgbClr val="FFFF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8E4700"/>
        </a:dk1>
        <a:lt1>
          <a:srgbClr val="FFFFFF"/>
        </a:lt1>
        <a:dk2>
          <a:srgbClr val="7E3F00"/>
        </a:dk2>
        <a:lt2>
          <a:srgbClr val="A7FFFF"/>
        </a:lt2>
        <a:accent1>
          <a:srgbClr val="FFFFFF"/>
        </a:accent1>
        <a:accent2>
          <a:srgbClr val="CCCCFF"/>
        </a:accent2>
        <a:accent3>
          <a:srgbClr val="FFFFFF"/>
        </a:accent3>
        <a:accent4>
          <a:srgbClr val="783B00"/>
        </a:accent4>
        <a:accent5>
          <a:srgbClr val="FFFF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5">
        <a:dk1>
          <a:srgbClr val="7E3F00"/>
        </a:dk1>
        <a:lt1>
          <a:srgbClr val="FFFFFF"/>
        </a:lt1>
        <a:dk2>
          <a:srgbClr val="7E3F00"/>
        </a:dk2>
        <a:lt2>
          <a:srgbClr val="A7FFFF"/>
        </a:lt2>
        <a:accent1>
          <a:srgbClr val="FFFFFF"/>
        </a:accent1>
        <a:accent2>
          <a:srgbClr val="CCCCFF"/>
        </a:accent2>
        <a:accent3>
          <a:srgbClr val="FFFFFF"/>
        </a:accent3>
        <a:accent4>
          <a:srgbClr val="6B3400"/>
        </a:accent4>
        <a:accent5>
          <a:srgbClr val="FFFF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6">
        <a:dk1>
          <a:srgbClr val="924900"/>
        </a:dk1>
        <a:lt1>
          <a:srgbClr val="FFFFFF"/>
        </a:lt1>
        <a:dk2>
          <a:srgbClr val="7E3F00"/>
        </a:dk2>
        <a:lt2>
          <a:srgbClr val="A7FFFF"/>
        </a:lt2>
        <a:accent1>
          <a:srgbClr val="FFFFFF"/>
        </a:accent1>
        <a:accent2>
          <a:srgbClr val="CCCCFF"/>
        </a:accent2>
        <a:accent3>
          <a:srgbClr val="FFFFFF"/>
        </a:accent3>
        <a:accent4>
          <a:srgbClr val="7C3D00"/>
        </a:accent4>
        <a:accent5>
          <a:srgbClr val="FFFF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3379</TotalTime>
  <Words>1985</Words>
  <Application>Microsoft Office PowerPoint</Application>
  <PresentationFormat>Экран (4:3)</PresentationFormat>
  <Paragraphs>255</Paragraphs>
  <Slides>33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Оформление по умолчанию</vt:lpstr>
      <vt:lpstr>Москва – Нытва – Сатка – Квебек - Рязань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Рита</dc:creator>
  <cp:lastModifiedBy>chernish2</cp:lastModifiedBy>
  <cp:revision>161</cp:revision>
  <dcterms:created xsi:type="dcterms:W3CDTF">2008-12-09T23:56:02Z</dcterms:created>
  <dcterms:modified xsi:type="dcterms:W3CDTF">2018-03-31T11:30:44Z</dcterms:modified>
</cp:coreProperties>
</file>